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0" r:id="rId1"/>
  </p:sldMasterIdLst>
  <p:sldIdLst>
    <p:sldId id="284" r:id="rId2"/>
    <p:sldId id="285" r:id="rId3"/>
    <p:sldId id="258" r:id="rId4"/>
    <p:sldId id="259" r:id="rId5"/>
    <p:sldId id="271" r:id="rId6"/>
    <p:sldId id="260" r:id="rId7"/>
    <p:sldId id="262" r:id="rId8"/>
    <p:sldId id="264" r:id="rId9"/>
    <p:sldId id="279" r:id="rId10"/>
    <p:sldId id="268" r:id="rId11"/>
    <p:sldId id="269" r:id="rId12"/>
    <p:sldId id="270" r:id="rId13"/>
    <p:sldId id="280" r:id="rId14"/>
    <p:sldId id="281" r:id="rId15"/>
    <p:sldId id="282" r:id="rId16"/>
    <p:sldId id="275" r:id="rId17"/>
    <p:sldId id="267" r:id="rId18"/>
    <p:sldId id="28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91" d="100"/>
          <a:sy n="91" d="100"/>
        </p:scale>
        <p:origin x="322"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audio1.wav>
</file>

<file path=ppt/media/image1.png>
</file>

<file path=ppt/media/image10.png>
</file>

<file path=ppt/media/image11.png>
</file>

<file path=ppt/media/image12.gif>
</file>

<file path=ppt/media/image13.png>
</file>

<file path=ppt/media/image2.png>
</file>

<file path=ppt/media/image3.gif>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rot="10800000">
              <a:off x="0" y="0"/>
              <a:ext cx="842596" cy="5666154"/>
            </a:xfrm>
            <a:prstGeom prst="triangle">
              <a:avLst>
                <a:gd name="adj" fmla="val 10000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lumMod val="7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84DA70-C731-4C70-880D-CCD4705E623C}" type="datetime1">
              <a:rPr lang="en-US" smtClean="0"/>
              <a:t>2/17/2023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48676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2/17/2023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1607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2/17/2023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28718510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2/17/2023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952182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2/17/2023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26647690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6E202-B606-4609-B914-27C9371A1F6D}" type="datetime1">
              <a:rPr lang="en-US" smtClean="0"/>
              <a:t>2/17/2023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5027676"/>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2A279-0833-481D-8C56-F67FD0AC6C50}" type="datetime1">
              <a:rPr lang="en-US" smtClean="0"/>
              <a:t>2/17/2023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500852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87DA83-5663-4C9C-B9AA-0B40A3DAFF81}" type="datetime1">
              <a:rPr lang="en-US" smtClean="0"/>
              <a:t>2/17/2023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6315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BE1D723-8F53-4F53-90B0-1982A396982E}" type="datetime1">
              <a:rPr lang="en-US" smtClean="0"/>
              <a:t>2/17/2023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56637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669AF7-7BEB-44E4-9852-375E34362B5B}" type="datetime1">
              <a:rPr lang="en-US" smtClean="0"/>
              <a:t>2/17/2023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098510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AAAC38D-0552-4C82-B593-E6124DFADBE2}" type="datetime1">
              <a:rPr lang="en-US" smtClean="0"/>
              <a:t>2/17/2023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686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DF0F1C-5577-4ACB-BB62-DF8F3C494C7E}" type="datetime1">
              <a:rPr lang="en-US" smtClean="0"/>
              <a:t>2/17/2023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089556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2/17/2023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430398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667345-2558-425A-8533-9BFDBCE15005}" type="datetime1">
              <a:rPr lang="en-US" smtClean="0"/>
              <a:t>2/17/2023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398444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2BEA474-078D-4E9B-9B14-09A87B19DC46}" type="datetime1">
              <a:rPr lang="en-US" smtClean="0"/>
              <a:t>2/17/2023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408282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907D986-8816-4272-A432-0437A28A9828}" type="datetime1">
              <a:rPr lang="en-US" smtClean="0"/>
              <a:t>2/17/2023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28785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9" name="Group 28"/>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0" y="4013200"/>
              <a:ext cx="448733" cy="2844800"/>
            </a:xfrm>
            <a:prstGeom prst="triangle">
              <a:avLst>
                <a:gd name="adj" fmla="val 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2D6E202-B606-4609-B914-27C9371A1F6D}" type="datetime1">
              <a:rPr lang="en-US" smtClean="0"/>
              <a:t>2/17/2023</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lumMod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652641539"/>
      </p:ext>
    </p:extLst>
  </p:cSld>
  <p:clrMap bg1="lt1" tx1="dk1" bg2="lt2" tx2="dk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 id="2147483832" r:id="rId12"/>
    <p:sldLayoutId id="2147483833" r:id="rId13"/>
    <p:sldLayoutId id="2147483834" r:id="rId14"/>
    <p:sldLayoutId id="2147483835" r:id="rId15"/>
    <p:sldLayoutId id="2147483836" r:id="rId16"/>
  </p:sldLayoutIdLst>
  <p:hf sldNum="0" hdr="0" ftr="0" dt="0"/>
  <p:txStyles>
    <p:titleStyle>
      <a:lvl1pPr algn="l" defTabSz="457200" rtl="0" eaLnBrk="1" latinLnBrk="0" hangingPunct="1">
        <a:spcBef>
          <a:spcPct val="0"/>
        </a:spcBef>
        <a:buNone/>
        <a:defRPr sz="3600" kern="1200">
          <a:solidFill>
            <a:schemeClr val="accent1">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investopedia.com/terms/c/chatbot.asp" TargetMode="External"/><Relationship Id="rId2" Type="http://schemas.openxmlformats.org/officeDocument/2006/relationships/hyperlink" Target="https://www.drift.com/learn/chatbot/ai-chatbots/" TargetMode="External"/><Relationship Id="rId1" Type="http://schemas.openxmlformats.org/officeDocument/2006/relationships/slideLayout" Target="../slideLayouts/slideLayout7.xml"/><Relationship Id="rId4" Type="http://schemas.openxmlformats.org/officeDocument/2006/relationships/hyperlink" Target="https://chatbotslife.com/a-chatbot-abstract-1cd002e7a480"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audio" Target="../media/audio1.wav"/><Relationship Id="rId1" Type="http://schemas.openxmlformats.org/officeDocument/2006/relationships/slideLayout" Target="../slideLayouts/slideLayout7.xml"/><Relationship Id="rId4" Type="http://schemas.openxmlformats.org/officeDocument/2006/relationships/audio" Target="../media/audio1.wav"/></Relationships>
</file>

<file path=ppt/slides/_rels/slide2.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2EFFA309-7C3B-1534-85EB-C4DD789AF6B9}"/>
              </a:ext>
            </a:extLst>
          </p:cNvPr>
          <p:cNvSpPr txBox="1"/>
          <p:nvPr/>
        </p:nvSpPr>
        <p:spPr>
          <a:xfrm>
            <a:off x="5013735" y="1218653"/>
            <a:ext cx="6096000" cy="646331"/>
          </a:xfrm>
          <a:prstGeom prst="rect">
            <a:avLst/>
          </a:prstGeom>
          <a:noFill/>
        </p:spPr>
        <p:txBody>
          <a:bodyPr wrap="square">
            <a:spAutoFit/>
          </a:bodyPr>
          <a:lstStyle/>
          <a:p>
            <a:r>
              <a:rPr lang="en-US" sz="3600" dirty="0">
                <a:latin typeface="+mj-lt"/>
              </a:rPr>
              <a:t>AI-CHATBOT SYSTEM</a:t>
            </a:r>
            <a:endParaRPr lang="en-IN" sz="3600" dirty="0">
              <a:latin typeface="+mj-lt"/>
            </a:endParaRPr>
          </a:p>
        </p:txBody>
      </p:sp>
      <p:sp>
        <p:nvSpPr>
          <p:cNvPr id="11" name="Subtitle 2">
            <a:extLst>
              <a:ext uri="{FF2B5EF4-FFF2-40B4-BE49-F238E27FC236}">
                <a16:creationId xmlns:a16="http://schemas.microsoft.com/office/drawing/2014/main" id="{BEC1B9DB-A800-3AD4-F8B7-5010A1314C82}"/>
              </a:ext>
            </a:extLst>
          </p:cNvPr>
          <p:cNvSpPr txBox="1">
            <a:spLocks/>
          </p:cNvSpPr>
          <p:nvPr/>
        </p:nvSpPr>
        <p:spPr>
          <a:xfrm>
            <a:off x="3392404" y="1917574"/>
            <a:ext cx="7216588" cy="1825807"/>
          </a:xfrm>
          <a:prstGeom prst="rect">
            <a:avLst/>
          </a:prstGeom>
        </p:spPr>
        <p:txBody>
          <a:bodyPr>
            <a:no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None/>
            </a:pPr>
            <a:r>
              <a:rPr lang="en-US" sz="1600" dirty="0">
                <a:solidFill>
                  <a:schemeClr val="tx1">
                    <a:lumMod val="85000"/>
                    <a:lumOff val="15000"/>
                  </a:schemeClr>
                </a:solidFill>
                <a:latin typeface="Times New Roman" panose="02020603050405020304" pitchFamily="18" charset="0"/>
                <a:cs typeface="Times New Roman" panose="02020603050405020304" pitchFamily="18" charset="0"/>
              </a:rPr>
              <a:t>         </a:t>
            </a:r>
            <a:r>
              <a:rPr lang="en-US" sz="1600" b="1" dirty="0">
                <a:solidFill>
                  <a:schemeClr val="tx1">
                    <a:lumMod val="85000"/>
                    <a:lumOff val="15000"/>
                  </a:schemeClr>
                </a:solidFill>
                <a:latin typeface="Times New Roman" panose="02020603050405020304" pitchFamily="18" charset="0"/>
                <a:cs typeface="Times New Roman" panose="02020603050405020304" pitchFamily="18" charset="0"/>
              </a:rPr>
              <a:t>Presented by:</a:t>
            </a:r>
          </a:p>
          <a:p>
            <a:pPr algn="just">
              <a:lnSpc>
                <a:spcPct val="150000"/>
              </a:lnSpc>
            </a:pPr>
            <a:r>
              <a:rPr lang="en-US" sz="1600" dirty="0">
                <a:solidFill>
                  <a:schemeClr val="tx1">
                    <a:lumMod val="85000"/>
                    <a:lumOff val="15000"/>
                  </a:schemeClr>
                </a:solidFill>
                <a:latin typeface="Times New Roman" panose="02020603050405020304" pitchFamily="18" charset="0"/>
                <a:cs typeface="Times New Roman" panose="02020603050405020304" pitchFamily="18" charset="0"/>
              </a:rPr>
              <a:t>                    S.NIDHI SHREE                                                245320748043</a:t>
            </a:r>
          </a:p>
        </p:txBody>
      </p:sp>
      <p:sp>
        <p:nvSpPr>
          <p:cNvPr id="13" name="TextBox 12">
            <a:extLst>
              <a:ext uri="{FF2B5EF4-FFF2-40B4-BE49-F238E27FC236}">
                <a16:creationId xmlns:a16="http://schemas.microsoft.com/office/drawing/2014/main" id="{2705B222-2B08-34B8-3873-8AA324D61BAA}"/>
              </a:ext>
            </a:extLst>
          </p:cNvPr>
          <p:cNvSpPr txBox="1"/>
          <p:nvPr/>
        </p:nvSpPr>
        <p:spPr>
          <a:xfrm>
            <a:off x="5013735" y="3111035"/>
            <a:ext cx="6096000" cy="1107996"/>
          </a:xfrm>
          <a:prstGeom prst="rect">
            <a:avLst/>
          </a:prstGeom>
          <a:noFill/>
        </p:spPr>
        <p:txBody>
          <a:bodyPr wrap="square">
            <a:spAutoFit/>
          </a:bodyPr>
          <a:lstStyle/>
          <a:p>
            <a:r>
              <a:rPr lang="en-IN" sz="1800" dirty="0">
                <a:latin typeface="Times New Roman" panose="02020603050405020304" pitchFamily="18" charset="0"/>
                <a:cs typeface="Times New Roman" panose="02020603050405020304" pitchFamily="18" charset="0"/>
              </a:rPr>
              <a:t>		 </a:t>
            </a:r>
            <a:r>
              <a:rPr lang="en-IN" sz="1600" dirty="0">
                <a:latin typeface="Times New Roman" panose="02020603050405020304" pitchFamily="18" charset="0"/>
                <a:cs typeface="Times New Roman" panose="02020603050405020304" pitchFamily="18" charset="0"/>
              </a:rPr>
              <a:t>UNDER GUIDANCE OF</a:t>
            </a:r>
          </a:p>
          <a:p>
            <a:r>
              <a:rPr lang="en-IN" sz="1600" dirty="0">
                <a:latin typeface="Times New Roman" panose="02020603050405020304" pitchFamily="18" charset="0"/>
                <a:cs typeface="Times New Roman" panose="02020603050405020304" pitchFamily="18" charset="0"/>
              </a:rPr>
              <a:t>		       Mr. K. SRINIVAS</a:t>
            </a:r>
          </a:p>
          <a:p>
            <a:r>
              <a:rPr lang="en-IN" sz="1600" dirty="0">
                <a:latin typeface="Times New Roman" panose="02020603050405020304" pitchFamily="18" charset="0"/>
                <a:cs typeface="Times New Roman" panose="02020603050405020304" pitchFamily="18" charset="0"/>
              </a:rPr>
              <a:t>		ASSISTANT PROFESSOR	</a:t>
            </a:r>
          </a:p>
          <a:p>
            <a:r>
              <a:rPr lang="en-IN" sz="1600" dirty="0">
                <a:latin typeface="Times New Roman" panose="02020603050405020304" pitchFamily="18" charset="0"/>
                <a:cs typeface="Times New Roman" panose="02020603050405020304" pitchFamily="18" charset="0"/>
              </a:rPr>
              <a:t>	     DEPARTMENT OF CSE(AIML)</a:t>
            </a:r>
          </a:p>
        </p:txBody>
      </p:sp>
      <p:pic>
        <p:nvPicPr>
          <p:cNvPr id="14" name="Picture 13">
            <a:extLst>
              <a:ext uri="{FF2B5EF4-FFF2-40B4-BE49-F238E27FC236}">
                <a16:creationId xmlns:a16="http://schemas.microsoft.com/office/drawing/2014/main" id="{712D8B40-7C99-C07F-7861-FE37339AD02A}"/>
              </a:ext>
            </a:extLst>
          </p:cNvPr>
          <p:cNvPicPr>
            <a:picLocks noChangeAspect="1"/>
          </p:cNvPicPr>
          <p:nvPr/>
        </p:nvPicPr>
        <p:blipFill rotWithShape="1">
          <a:blip r:embed="rId2"/>
          <a:srcRect l="35075" t="76601" r="24558" b="12332"/>
          <a:stretch/>
        </p:blipFill>
        <p:spPr>
          <a:xfrm>
            <a:off x="4335381" y="222765"/>
            <a:ext cx="4942844" cy="992090"/>
          </a:xfrm>
          <a:prstGeom prst="rect">
            <a:avLst/>
          </a:prstGeom>
        </p:spPr>
      </p:pic>
      <p:pic>
        <p:nvPicPr>
          <p:cNvPr id="15" name="Picture 14">
            <a:extLst>
              <a:ext uri="{FF2B5EF4-FFF2-40B4-BE49-F238E27FC236}">
                <a16:creationId xmlns:a16="http://schemas.microsoft.com/office/drawing/2014/main" id="{8448BC6F-84CA-379A-671C-D80F8B1953C9}"/>
              </a:ext>
            </a:extLst>
          </p:cNvPr>
          <p:cNvPicPr>
            <a:picLocks noChangeAspect="1"/>
          </p:cNvPicPr>
          <p:nvPr/>
        </p:nvPicPr>
        <p:blipFill rotWithShape="1">
          <a:blip r:embed="rId3">
            <a:extLst>
              <a:ext uri="{28A0092B-C50C-407E-A947-70E740481C1C}">
                <a14:useLocalDpi xmlns:a14="http://schemas.microsoft.com/office/drawing/2010/main" val="0"/>
              </a:ext>
            </a:extLst>
          </a:blip>
          <a:srcRect l="43041" r="4717" b="8572"/>
          <a:stretch/>
        </p:blipFill>
        <p:spPr bwMode="auto">
          <a:xfrm>
            <a:off x="474182" y="923042"/>
            <a:ext cx="3861198" cy="4823282"/>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560912419"/>
      </p:ext>
    </p:extLst>
  </p:cSld>
  <p:clrMapOvr>
    <a:masterClrMapping/>
  </p:clrMapOvr>
  <p:transition spd="slow">
    <p:randomBar dir="ver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E579DE5-CB65-248E-7A1A-29F4864E4F7C}"/>
              </a:ext>
            </a:extLst>
          </p:cNvPr>
          <p:cNvPicPr>
            <a:picLocks noChangeAspect="1"/>
          </p:cNvPicPr>
          <p:nvPr/>
        </p:nvPicPr>
        <p:blipFill rotWithShape="1">
          <a:blip r:embed="rId2"/>
          <a:srcRect l="13162" t="8106" r="21470" b="22482"/>
          <a:stretch/>
        </p:blipFill>
        <p:spPr>
          <a:xfrm>
            <a:off x="915758" y="1896266"/>
            <a:ext cx="7176325" cy="4286421"/>
          </a:xfrm>
          <a:prstGeom prst="rect">
            <a:avLst/>
          </a:prstGeom>
        </p:spPr>
      </p:pic>
      <p:sp>
        <p:nvSpPr>
          <p:cNvPr id="6" name="TextBox 5">
            <a:extLst>
              <a:ext uri="{FF2B5EF4-FFF2-40B4-BE49-F238E27FC236}">
                <a16:creationId xmlns:a16="http://schemas.microsoft.com/office/drawing/2014/main" id="{B1351704-62E9-3441-FDAC-0C8D30C6EDEA}"/>
              </a:ext>
            </a:extLst>
          </p:cNvPr>
          <p:cNvSpPr txBox="1"/>
          <p:nvPr/>
        </p:nvSpPr>
        <p:spPr>
          <a:xfrm>
            <a:off x="1246094" y="497542"/>
            <a:ext cx="9906000" cy="1446550"/>
          </a:xfrm>
          <a:prstGeom prst="rect">
            <a:avLst/>
          </a:prstGeom>
          <a:noFill/>
        </p:spPr>
        <p:txBody>
          <a:bodyPr wrap="square" rtlCol="0">
            <a:spAutoFit/>
          </a:bodyPr>
          <a:lstStyle/>
          <a:p>
            <a:r>
              <a:rPr lang="en-US" sz="3200" b="1" dirty="0">
                <a:latin typeface="Times New Roman" panose="02020603050405020304" pitchFamily="18" charset="0"/>
                <a:cs typeface="Times New Roman" panose="02020603050405020304" pitchFamily="18" charset="0"/>
              </a:rPr>
              <a:t>				   </a:t>
            </a:r>
            <a:r>
              <a:rPr lang="en-US" sz="3200" b="1" u="sng" dirty="0">
                <a:latin typeface="Times New Roman" panose="02020603050405020304" pitchFamily="18" charset="0"/>
                <a:cs typeface="Times New Roman" panose="02020603050405020304" pitchFamily="18" charset="0"/>
              </a:rPr>
              <a:t>SYSTEM DESIGN:</a:t>
            </a:r>
          </a:p>
          <a:p>
            <a:endParaRPr lang="en-IN" sz="3200" b="1" u="sng" dirty="0">
              <a:latin typeface="Times New Roman" panose="02020603050405020304" pitchFamily="18" charset="0"/>
              <a:cs typeface="Times New Roman" panose="02020603050405020304" pitchFamily="18" charset="0"/>
            </a:endParaRPr>
          </a:p>
          <a:p>
            <a:pPr lvl="5"/>
            <a:r>
              <a:rPr lang="en-US" sz="2400" b="1" dirty="0">
                <a:latin typeface="Times New Roman" panose="02020603050405020304" pitchFamily="18" charset="0"/>
                <a:cs typeface="Times New Roman" panose="02020603050405020304" pitchFamily="18" charset="0"/>
              </a:rPr>
              <a:t>USE CASE DIAGRAM</a:t>
            </a:r>
            <a:endParaRPr lang="en-IN" sz="2400" b="1" dirty="0"/>
          </a:p>
        </p:txBody>
      </p:sp>
    </p:spTree>
    <p:extLst>
      <p:ext uri="{BB962C8B-B14F-4D97-AF65-F5344CB8AC3E}">
        <p14:creationId xmlns:p14="http://schemas.microsoft.com/office/powerpoint/2010/main" val="1485637442"/>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2785185-CA25-0DBB-3FC7-D8F9D3B16E07}"/>
              </a:ext>
            </a:extLst>
          </p:cNvPr>
          <p:cNvSpPr txBox="1"/>
          <p:nvPr/>
        </p:nvSpPr>
        <p:spPr>
          <a:xfrm>
            <a:off x="-847453" y="597838"/>
            <a:ext cx="11349318" cy="461665"/>
          </a:xfrm>
          <a:prstGeom prst="rect">
            <a:avLst/>
          </a:prstGeom>
          <a:no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SEQUENCE DIAGRAM</a:t>
            </a:r>
            <a:endParaRPr lang="en-IN" sz="2400" b="1" dirty="0"/>
          </a:p>
        </p:txBody>
      </p:sp>
      <p:pic>
        <p:nvPicPr>
          <p:cNvPr id="12" name="Picture 11">
            <a:extLst>
              <a:ext uri="{FF2B5EF4-FFF2-40B4-BE49-F238E27FC236}">
                <a16:creationId xmlns:a16="http://schemas.microsoft.com/office/drawing/2014/main" id="{5983AF37-C0ED-6977-FB89-B34E38B97D67}"/>
              </a:ext>
            </a:extLst>
          </p:cNvPr>
          <p:cNvPicPr>
            <a:picLocks noChangeAspect="1"/>
          </p:cNvPicPr>
          <p:nvPr/>
        </p:nvPicPr>
        <p:blipFill rotWithShape="1">
          <a:blip r:embed="rId2"/>
          <a:srcRect l="15663" t="6798" r="39631" b="62614"/>
          <a:stretch/>
        </p:blipFill>
        <p:spPr>
          <a:xfrm>
            <a:off x="562225" y="1707777"/>
            <a:ext cx="8944473" cy="3442446"/>
          </a:xfrm>
          <a:prstGeom prst="rect">
            <a:avLst/>
          </a:prstGeom>
        </p:spPr>
      </p:pic>
    </p:spTree>
    <p:extLst>
      <p:ext uri="{BB962C8B-B14F-4D97-AF65-F5344CB8AC3E}">
        <p14:creationId xmlns:p14="http://schemas.microsoft.com/office/powerpoint/2010/main" val="3571052455"/>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D425A7-CE18-BCE7-A455-3F689ACC6E85}"/>
              </a:ext>
            </a:extLst>
          </p:cNvPr>
          <p:cNvSpPr txBox="1"/>
          <p:nvPr/>
        </p:nvSpPr>
        <p:spPr>
          <a:xfrm>
            <a:off x="-963419" y="476530"/>
            <a:ext cx="11456895" cy="461665"/>
          </a:xfrm>
          <a:prstGeom prst="rect">
            <a:avLst/>
          </a:prstGeom>
          <a:noFill/>
        </p:spPr>
        <p:txBody>
          <a:bodyPr wrap="square" rtlCol="0">
            <a:spAutoFit/>
          </a:bodyPr>
          <a:lstStyle/>
          <a:p>
            <a:pPr algn="ctr"/>
            <a:r>
              <a:rPr lang="en-US" sz="2400" b="1" dirty="0">
                <a:latin typeface="Times New Roman" panose="02020603050405020304" pitchFamily="18" charset="0"/>
                <a:cs typeface="Times New Roman" panose="02020603050405020304" pitchFamily="18" charset="0"/>
              </a:rPr>
              <a:t>CLASS DIAGRAM</a:t>
            </a:r>
            <a:endParaRPr lang="en-IN" sz="2400" b="1" dirty="0"/>
          </a:p>
        </p:txBody>
      </p:sp>
      <p:pic>
        <p:nvPicPr>
          <p:cNvPr id="6" name="Picture 5">
            <a:extLst>
              <a:ext uri="{FF2B5EF4-FFF2-40B4-BE49-F238E27FC236}">
                <a16:creationId xmlns:a16="http://schemas.microsoft.com/office/drawing/2014/main" id="{9A34B298-5DFA-53E8-4C25-7EEFDF4B08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1543" y="1347963"/>
            <a:ext cx="6580398" cy="4858565"/>
          </a:xfrm>
          <a:prstGeom prst="rect">
            <a:avLst/>
          </a:prstGeom>
        </p:spPr>
      </p:pic>
    </p:spTree>
    <p:extLst>
      <p:ext uri="{BB962C8B-B14F-4D97-AF65-F5344CB8AC3E}">
        <p14:creationId xmlns:p14="http://schemas.microsoft.com/office/powerpoint/2010/main" val="2451872397"/>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ontent Placeholder 3">
            <a:extLst>
              <a:ext uri="{FF2B5EF4-FFF2-40B4-BE49-F238E27FC236}">
                <a16:creationId xmlns:a16="http://schemas.microsoft.com/office/drawing/2014/main" id="{E9D968B6-B83A-1A37-C365-EE4C3D431955}"/>
              </a:ext>
            </a:extLst>
          </p:cNvPr>
          <p:cNvPicPr>
            <a:picLocks noChangeAspect="1"/>
          </p:cNvPicPr>
          <p:nvPr/>
        </p:nvPicPr>
        <p:blipFill rotWithShape="1">
          <a:blip r:embed="rId2"/>
          <a:srcRect b="6642"/>
          <a:stretch/>
        </p:blipFill>
        <p:spPr bwMode="auto">
          <a:xfrm>
            <a:off x="978170" y="2030535"/>
            <a:ext cx="7385654" cy="3878493"/>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B114CF77-7E1A-10C6-EA26-2938A7148DE6}"/>
              </a:ext>
            </a:extLst>
          </p:cNvPr>
          <p:cNvSpPr txBox="1"/>
          <p:nvPr/>
        </p:nvSpPr>
        <p:spPr>
          <a:xfrm>
            <a:off x="2040163" y="255289"/>
            <a:ext cx="5261668" cy="1569660"/>
          </a:xfrm>
          <a:prstGeom prst="rect">
            <a:avLst/>
          </a:prstGeom>
          <a:noFill/>
        </p:spPr>
        <p:txBody>
          <a:bodyPr wrap="square" rtlCol="0">
            <a:spAutoFit/>
          </a:bodyPr>
          <a:lstStyle/>
          <a:p>
            <a:pPr algn="ctr"/>
            <a:r>
              <a:rPr lang="en-US" sz="3600" b="1" u="sng" dirty="0">
                <a:latin typeface="Times New Roman" panose="02020603050405020304" pitchFamily="18" charset="0"/>
                <a:cs typeface="Times New Roman" panose="02020603050405020304" pitchFamily="18" charset="0"/>
              </a:rPr>
              <a:t>RESULTS:</a:t>
            </a:r>
          </a:p>
          <a:p>
            <a:pPr algn="ctr"/>
            <a:endParaRPr lang="en-US" sz="3600" b="1" u="sng" dirty="0">
              <a:latin typeface="Times New Roman" panose="02020603050405020304" pitchFamily="18" charset="0"/>
              <a:cs typeface="Times New Roman" panose="02020603050405020304" pitchFamily="18" charset="0"/>
            </a:endParaRPr>
          </a:p>
          <a:p>
            <a:pPr algn="ctr"/>
            <a:r>
              <a:rPr lang="en-US" sz="2400" b="1" dirty="0">
                <a:latin typeface="Times New Roman" panose="02020603050405020304" pitchFamily="18" charset="0"/>
                <a:cs typeface="Times New Roman" panose="02020603050405020304" pitchFamily="18" charset="0"/>
              </a:rPr>
              <a:t>WEB APPLICATION HOME PAGE</a:t>
            </a:r>
            <a:endParaRPr lang="en-IN"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28260493"/>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2E43D93-7CC2-8264-34D3-3F0A4D61447D}"/>
              </a:ext>
            </a:extLst>
          </p:cNvPr>
          <p:cNvSpPr txBox="1"/>
          <p:nvPr/>
        </p:nvSpPr>
        <p:spPr>
          <a:xfrm>
            <a:off x="1271753" y="941376"/>
            <a:ext cx="6822141" cy="461665"/>
          </a:xfrm>
          <a:prstGeom prst="rect">
            <a:avLst/>
          </a:prstGeom>
          <a:noFill/>
        </p:spPr>
        <p:txBody>
          <a:bodyPr wrap="square">
            <a:spAutoFit/>
          </a:bodyPr>
          <a:lstStyle/>
          <a:p>
            <a:pPr algn="ctr"/>
            <a:r>
              <a:rPr lang="en-US" sz="2400" b="1" dirty="0">
                <a:latin typeface="Times New Roman" panose="02020603050405020304" pitchFamily="18" charset="0"/>
                <a:cs typeface="Times New Roman" panose="02020603050405020304" pitchFamily="18" charset="0"/>
              </a:rPr>
              <a:t>APPLICATION </a:t>
            </a:r>
            <a:r>
              <a:rPr lang="en-IN" sz="2400" b="1" dirty="0">
                <a:latin typeface="Times New Roman" panose="02020603050405020304" pitchFamily="18" charset="0"/>
                <a:cs typeface="Times New Roman" panose="02020603050405020304" pitchFamily="18" charset="0"/>
              </a:rPr>
              <a:t>ON ANSWERING QUERY</a:t>
            </a:r>
          </a:p>
        </p:txBody>
      </p:sp>
      <p:pic>
        <p:nvPicPr>
          <p:cNvPr id="4" name="Picture 3">
            <a:extLst>
              <a:ext uri="{FF2B5EF4-FFF2-40B4-BE49-F238E27FC236}">
                <a16:creationId xmlns:a16="http://schemas.microsoft.com/office/drawing/2014/main" id="{7C53B5A0-B728-BB01-62EC-3E1B3D17B071}"/>
              </a:ext>
            </a:extLst>
          </p:cNvPr>
          <p:cNvPicPr>
            <a:picLocks noChangeAspect="1"/>
          </p:cNvPicPr>
          <p:nvPr/>
        </p:nvPicPr>
        <p:blipFill rotWithShape="1">
          <a:blip r:embed="rId2"/>
          <a:srcRect t="-150" r="707" b="7178"/>
          <a:stretch/>
        </p:blipFill>
        <p:spPr>
          <a:xfrm>
            <a:off x="904201" y="1936296"/>
            <a:ext cx="7557247" cy="3980328"/>
          </a:xfrm>
          <a:prstGeom prst="rect">
            <a:avLst/>
          </a:prstGeom>
        </p:spPr>
      </p:pic>
    </p:spTree>
    <p:extLst>
      <p:ext uri="{BB962C8B-B14F-4D97-AF65-F5344CB8AC3E}">
        <p14:creationId xmlns:p14="http://schemas.microsoft.com/office/powerpoint/2010/main" val="978078489"/>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2A40318-2142-C131-C8F2-D392DA8D70F5}"/>
              </a:ext>
            </a:extLst>
          </p:cNvPr>
          <p:cNvPicPr>
            <a:picLocks noChangeAspect="1"/>
          </p:cNvPicPr>
          <p:nvPr/>
        </p:nvPicPr>
        <p:blipFill rotWithShape="1">
          <a:blip r:embed="rId2"/>
          <a:srcRect r="352" b="7325"/>
          <a:stretch/>
        </p:blipFill>
        <p:spPr bwMode="auto">
          <a:xfrm>
            <a:off x="1165268" y="1805167"/>
            <a:ext cx="7428657" cy="3886200"/>
          </a:xfrm>
          <a:prstGeom prst="rect">
            <a:avLst/>
          </a:prstGeom>
          <a:ln>
            <a:noFill/>
          </a:ln>
          <a:extLst>
            <a:ext uri="{53640926-AAD7-44D8-BBD7-CCE9431645EC}">
              <a14:shadowObscured xmlns:a14="http://schemas.microsoft.com/office/drawing/2010/main"/>
            </a:ext>
          </a:extLst>
        </p:spPr>
      </p:pic>
      <p:sp>
        <p:nvSpPr>
          <p:cNvPr id="5" name="TextBox 4">
            <a:extLst>
              <a:ext uri="{FF2B5EF4-FFF2-40B4-BE49-F238E27FC236}">
                <a16:creationId xmlns:a16="http://schemas.microsoft.com/office/drawing/2014/main" id="{33005AFA-D681-2A51-E35C-8ACF718D86F5}"/>
              </a:ext>
            </a:extLst>
          </p:cNvPr>
          <p:cNvSpPr txBox="1"/>
          <p:nvPr/>
        </p:nvSpPr>
        <p:spPr>
          <a:xfrm>
            <a:off x="-302003" y="874363"/>
            <a:ext cx="10363201" cy="707886"/>
          </a:xfrm>
          <a:prstGeom prst="rect">
            <a:avLst/>
          </a:prstGeom>
          <a:noFill/>
        </p:spPr>
        <p:txBody>
          <a:bodyPr wrap="square">
            <a:spAutoFit/>
          </a:bodyPr>
          <a:lstStyle/>
          <a:p>
            <a:pPr algn="ctr"/>
            <a:r>
              <a:rPr lang="en-US" sz="2000" b="1" dirty="0">
                <a:latin typeface="Times New Roman" panose="02020603050405020304" pitchFamily="18" charset="0"/>
                <a:cs typeface="Times New Roman" panose="02020603050405020304" pitchFamily="18" charset="0"/>
              </a:rPr>
              <a:t>APPLICATION </a:t>
            </a:r>
            <a:r>
              <a:rPr lang="en-IN" sz="2000" b="1" dirty="0">
                <a:latin typeface="Times New Roman" panose="02020603050405020304" pitchFamily="18" charset="0"/>
                <a:cs typeface="Times New Roman" panose="02020603050405020304" pitchFamily="18" charset="0"/>
              </a:rPr>
              <a:t>ON ANSWERING QUERY THAT IS NOT UNDERSTOOD BY THE SYSTEM</a:t>
            </a:r>
          </a:p>
        </p:txBody>
      </p:sp>
    </p:spTree>
    <p:extLst>
      <p:ext uri="{BB962C8B-B14F-4D97-AF65-F5344CB8AC3E}">
        <p14:creationId xmlns:p14="http://schemas.microsoft.com/office/powerpoint/2010/main" val="1675705100"/>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2E170-751B-BA6C-A92A-D5A046FC70EC}"/>
              </a:ext>
            </a:extLst>
          </p:cNvPr>
          <p:cNvSpPr>
            <a:spLocks noGrp="1"/>
          </p:cNvSpPr>
          <p:nvPr>
            <p:ph type="title"/>
          </p:nvPr>
        </p:nvSpPr>
        <p:spPr>
          <a:xfrm>
            <a:off x="-261737" y="545285"/>
            <a:ext cx="10058400" cy="1450757"/>
          </a:xfrm>
        </p:spPr>
        <p:txBody>
          <a:bodyPr>
            <a:normAutofit fontScale="90000"/>
          </a:bodyPr>
          <a:lstStyle/>
          <a:p>
            <a:pPr algn="ctr"/>
            <a:r>
              <a:rPr lang="en-US" sz="4800" b="1" u="sng" dirty="0">
                <a:solidFill>
                  <a:schemeClr val="tx1"/>
                </a:solidFill>
                <a:latin typeface="Times New Roman" panose="02020603050405020304" pitchFamily="18" charset="0"/>
                <a:cs typeface="Times New Roman" panose="02020603050405020304" pitchFamily="18" charset="0"/>
              </a:rPr>
              <a:t>CONCLUSION AND FUTURE SCOPE:</a:t>
            </a:r>
            <a:endParaRPr lang="en-IN" b="1" u="sng" dirty="0">
              <a:solidFill>
                <a:schemeClr val="tx1"/>
              </a:solidFill>
            </a:endParaRPr>
          </a:p>
        </p:txBody>
      </p:sp>
      <p:sp>
        <p:nvSpPr>
          <p:cNvPr id="3" name="Content Placeholder 2">
            <a:extLst>
              <a:ext uri="{FF2B5EF4-FFF2-40B4-BE49-F238E27FC236}">
                <a16:creationId xmlns:a16="http://schemas.microsoft.com/office/drawing/2014/main" id="{996FFFDA-F480-E36F-93A1-6402644146D0}"/>
              </a:ext>
            </a:extLst>
          </p:cNvPr>
          <p:cNvSpPr>
            <a:spLocks noGrp="1"/>
          </p:cNvSpPr>
          <p:nvPr>
            <p:ph idx="1"/>
          </p:nvPr>
        </p:nvSpPr>
        <p:spPr>
          <a:xfrm>
            <a:off x="2889350" y="1996042"/>
            <a:ext cx="6789868" cy="3760891"/>
          </a:xfrm>
        </p:spPr>
        <p:txBody>
          <a:bodyPr/>
          <a:lstStyle/>
          <a:p>
            <a:pPr algn="just">
              <a:buFont typeface="Wingdings" panose="05000000000000000000" pitchFamily="2" charset="2"/>
              <a:buChar char="Ø"/>
            </a:pPr>
            <a:r>
              <a:rPr lang="en-US" sz="1800" dirty="0">
                <a:solidFill>
                  <a:srgbClr val="000000"/>
                </a:solidFill>
                <a:effectLst/>
                <a:latin typeface="Times New Roman" panose="02020603050405020304" pitchFamily="18" charset="0"/>
                <a:ea typeface="Times New Roman" panose="02020603050405020304" pitchFamily="18" charset="0"/>
              </a:rPr>
              <a:t>This System is a web application that provides answers to the query of    the student. </a:t>
            </a:r>
          </a:p>
          <a:p>
            <a:pPr algn="just">
              <a:buFont typeface="Wingdings" panose="05000000000000000000" pitchFamily="2" charset="2"/>
              <a:buChar char="Ø"/>
            </a:pPr>
            <a:r>
              <a:rPr lang="en-US" sz="1800" dirty="0">
                <a:solidFill>
                  <a:srgbClr val="000000"/>
                </a:solidFill>
                <a:effectLst/>
                <a:latin typeface="Times New Roman" panose="02020603050405020304" pitchFamily="18" charset="0"/>
                <a:ea typeface="Times New Roman" panose="02020603050405020304" pitchFamily="18" charset="0"/>
              </a:rPr>
              <a:t>Students just have to query through the bot which is used for chatting. The System uses built-in artificial intelligence to answer the query. The answers are appropriate to what the user queries. </a:t>
            </a:r>
          </a:p>
          <a:p>
            <a:pPr algn="just">
              <a:buFont typeface="Wingdings" panose="05000000000000000000" pitchFamily="2" charset="2"/>
              <a:buChar char="Ø"/>
            </a:pPr>
            <a:r>
              <a:rPr lang="en-US" sz="1800" dirty="0">
                <a:solidFill>
                  <a:srgbClr val="000000"/>
                </a:solidFill>
                <a:effectLst/>
                <a:latin typeface="Times New Roman" panose="02020603050405020304" pitchFamily="18" charset="0"/>
                <a:ea typeface="Times New Roman" panose="02020603050405020304" pitchFamily="18" charset="0"/>
              </a:rPr>
              <a:t>The enhancement of this project can be used for all fields of students when proper datafile are given.</a:t>
            </a:r>
          </a:p>
          <a:p>
            <a:pPr algn="just">
              <a:buFont typeface="Wingdings" panose="05000000000000000000" pitchFamily="2" charset="2"/>
              <a:buChar char="Ø"/>
            </a:pPr>
            <a:r>
              <a:rPr lang="en-US" sz="1800" dirty="0">
                <a:solidFill>
                  <a:srgbClr val="000000"/>
                </a:solidFill>
                <a:effectLst/>
                <a:latin typeface="Times New Roman" panose="02020603050405020304" pitchFamily="18" charset="0"/>
                <a:ea typeface="Times New Roman" panose="02020603050405020304" pitchFamily="18" charset="0"/>
              </a:rPr>
              <a:t>The user does not have to personally go to the college for inquiry. The System analyzes the question and then answers to the user.</a:t>
            </a:r>
            <a:endParaRPr lang="en-IN" dirty="0"/>
          </a:p>
        </p:txBody>
      </p:sp>
      <p:pic>
        <p:nvPicPr>
          <p:cNvPr id="4" name="Picture 2" descr="Curious Bot by George Vald on Dribbble">
            <a:extLst>
              <a:ext uri="{FF2B5EF4-FFF2-40B4-BE49-F238E27FC236}">
                <a16:creationId xmlns:a16="http://schemas.microsoft.com/office/drawing/2014/main" id="{488404D2-6E9E-DCDD-5C97-778A6BF6CE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750" y="2366131"/>
            <a:ext cx="2639155" cy="19793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1276069"/>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DED0148-5CB0-13F5-9FE9-6F958FB3712F}"/>
              </a:ext>
            </a:extLst>
          </p:cNvPr>
          <p:cNvSpPr txBox="1"/>
          <p:nvPr/>
        </p:nvSpPr>
        <p:spPr>
          <a:xfrm>
            <a:off x="669472" y="326571"/>
            <a:ext cx="10100190" cy="8586966"/>
          </a:xfrm>
          <a:prstGeom prst="rect">
            <a:avLst/>
          </a:prstGeom>
          <a:noFill/>
        </p:spPr>
        <p:txBody>
          <a:bodyPr wrap="square" rtlCol="0">
            <a:spAutoFit/>
          </a:bodyPr>
          <a:lstStyle/>
          <a:p>
            <a:pPr algn="ctr"/>
            <a:r>
              <a:rPr lang="en-IN" sz="3200" b="1" u="sng" dirty="0">
                <a:latin typeface="Times New Roman" panose="02020603050405020304" pitchFamily="18" charset="0"/>
                <a:cs typeface="Times New Roman" panose="02020603050405020304" pitchFamily="18" charset="0"/>
              </a:rPr>
              <a:t>REFERENCES:</a:t>
            </a:r>
          </a:p>
          <a:p>
            <a:pPr algn="ctr"/>
            <a:endParaRPr lang="en-IN" sz="3200" u="sng" dirty="0">
              <a:latin typeface="Arial Black" panose="020B0A04020102020204" pitchFamily="34" charset="0"/>
            </a:endParaRPr>
          </a:p>
          <a:p>
            <a:pPr algn="ctr"/>
            <a:endParaRPr lang="en-IN" sz="3200" u="sng" dirty="0">
              <a:latin typeface="Arial Black" panose="020B0A04020102020204" pitchFamily="34" charset="0"/>
            </a:endParaRPr>
          </a:p>
          <a:p>
            <a:pPr marL="342900" indent="-342900">
              <a:buFont typeface="Wingdings" panose="05000000000000000000" pitchFamily="2" charset="2"/>
              <a:buChar char="q"/>
            </a:pPr>
            <a:r>
              <a:rPr lang="en-IN" sz="2000" u="sng" dirty="0">
                <a:solidFill>
                  <a:schemeClr val="tx1">
                    <a:lumMod val="95000"/>
                    <a:lumOff val="5000"/>
                  </a:schemeClr>
                </a:solidFill>
                <a:latin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https://www.drift.com/learn/chatbot/ai-chatbots/</a:t>
            </a:r>
            <a:endParaRPr lang="en-IN" sz="2000" u="sng" dirty="0">
              <a:solidFill>
                <a:schemeClr val="tx1">
                  <a:lumMod val="95000"/>
                  <a:lumOff val="5000"/>
                </a:schemeClr>
              </a:solidFill>
              <a:latin typeface="Times New Roman" panose="02020603050405020304" pitchFamily="18" charset="0"/>
              <a:cs typeface="Times New Roman" panose="02020603050405020304" pitchFamily="18" charset="0"/>
            </a:endParaRPr>
          </a:p>
          <a:p>
            <a:endParaRPr lang="en-IN" sz="2000" u="sng" dirty="0">
              <a:solidFill>
                <a:schemeClr val="tx1">
                  <a:lumMod val="95000"/>
                  <a:lumOff val="5000"/>
                </a:schemeClr>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000" u="sng" dirty="0">
                <a:solidFill>
                  <a:schemeClr val="tx1">
                    <a:lumMod val="95000"/>
                    <a:lumOff val="5000"/>
                  </a:schemeClr>
                </a:solidFill>
                <a:latin typeface="Times New Roman" panose="02020603050405020304" pitchFamily="18" charset="0"/>
                <a:cs typeface="Times New Roman" panose="02020603050405020304" pitchFamily="18" charset="0"/>
                <a:hlinkClick r:id="rId3">
                  <a:extLst>
                    <a:ext uri="{A12FA001-AC4F-418D-AE19-62706E023703}">
                      <ahyp:hlinkClr xmlns:ahyp="http://schemas.microsoft.com/office/drawing/2018/hyperlinkcolor" val="tx"/>
                    </a:ext>
                  </a:extLst>
                </a:hlinkClick>
              </a:rPr>
              <a:t>https://www.investopedia.com/terms/c/chatbot.asp</a:t>
            </a:r>
            <a:endParaRPr lang="en-IN" sz="2000" u="sng" dirty="0">
              <a:solidFill>
                <a:schemeClr val="tx1">
                  <a:lumMod val="95000"/>
                  <a:lumOff val="5000"/>
                </a:schemeClr>
              </a:solidFill>
              <a:latin typeface="Times New Roman" panose="02020603050405020304" pitchFamily="18" charset="0"/>
              <a:cs typeface="Times New Roman" panose="02020603050405020304" pitchFamily="18" charset="0"/>
            </a:endParaRPr>
          </a:p>
          <a:p>
            <a:endParaRPr lang="en-IN" sz="2000" u="sng" dirty="0">
              <a:solidFill>
                <a:schemeClr val="tx1">
                  <a:lumMod val="95000"/>
                  <a:lumOff val="5000"/>
                </a:schemeClr>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000" u="sng" dirty="0">
                <a:solidFill>
                  <a:schemeClr val="tx1">
                    <a:lumMod val="95000"/>
                    <a:lumOff val="5000"/>
                  </a:schemeClr>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https://chatbotslife.com/a-chatbot-abstract-1cd002e7a480</a:t>
            </a:r>
            <a:endParaRPr lang="en-IN" sz="2000" u="sng" dirty="0">
              <a:solidFill>
                <a:schemeClr val="tx1">
                  <a:lumMod val="95000"/>
                  <a:lumOff val="5000"/>
                </a:schemeClr>
              </a:solidFill>
              <a:latin typeface="Times New Roman" panose="02020603050405020304" pitchFamily="18" charset="0"/>
              <a:cs typeface="Times New Roman" panose="02020603050405020304" pitchFamily="18" charset="0"/>
            </a:endParaRPr>
          </a:p>
          <a:p>
            <a:endParaRPr lang="en-IN" sz="2000" u="sng" dirty="0">
              <a:solidFill>
                <a:schemeClr val="tx1">
                  <a:lumMod val="95000"/>
                  <a:lumOff val="5000"/>
                </a:schemeClr>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q"/>
            </a:pPr>
            <a:r>
              <a:rPr lang="en-IN" sz="2000" u="sng" dirty="0">
                <a:solidFill>
                  <a:schemeClr val="tx1">
                    <a:lumMod val="95000"/>
                    <a:lumOff val="5000"/>
                  </a:schemeClr>
                </a:solidFill>
                <a:latin typeface="Times New Roman" panose="02020603050405020304" pitchFamily="18" charset="0"/>
                <a:cs typeface="Times New Roman" panose="02020603050405020304" pitchFamily="18" charset="0"/>
              </a:rPr>
              <a:t>https://github.com/patrickloeber/chatbot-deployment</a:t>
            </a:r>
          </a:p>
          <a:p>
            <a:endParaRPr lang="en-IN" sz="2800" u="sng" dirty="0">
              <a:solidFill>
                <a:schemeClr val="tx1">
                  <a:lumMod val="95000"/>
                  <a:lumOff val="5000"/>
                </a:schemeClr>
              </a:solidFill>
              <a:latin typeface="Arial Black" panose="020B0A04020102020204" pitchFamily="34" charset="0"/>
            </a:endParaRPr>
          </a:p>
          <a:p>
            <a:pPr algn="ctr"/>
            <a:endParaRPr lang="en-IN" sz="3200" u="sng" dirty="0">
              <a:latin typeface="Arial Black" panose="020B0A04020102020204" pitchFamily="34" charset="0"/>
            </a:endParaRPr>
          </a:p>
          <a:p>
            <a:pPr algn="ctr"/>
            <a:endParaRPr lang="en-IN" sz="3200" u="sng" dirty="0">
              <a:latin typeface="Arial Black" panose="020B0A04020102020204" pitchFamily="34" charset="0"/>
            </a:endParaRPr>
          </a:p>
          <a:p>
            <a:pPr algn="ctr"/>
            <a:endParaRPr lang="en-IN" sz="3200" u="sng" dirty="0">
              <a:latin typeface="Arial Black" panose="020B0A04020102020204" pitchFamily="34" charset="0"/>
            </a:endParaRPr>
          </a:p>
          <a:p>
            <a:pPr algn="ctr"/>
            <a:endParaRPr lang="en-IN" sz="3200" u="sng" dirty="0">
              <a:latin typeface="Arial Black" panose="020B0A04020102020204" pitchFamily="34" charset="0"/>
            </a:endParaRPr>
          </a:p>
          <a:p>
            <a:pPr algn="ctr"/>
            <a:endParaRPr lang="en-IN" sz="3200" u="sng" dirty="0">
              <a:latin typeface="Arial Black" panose="020B0A04020102020204" pitchFamily="34" charset="0"/>
            </a:endParaRPr>
          </a:p>
          <a:p>
            <a:pPr algn="ctr"/>
            <a:endParaRPr lang="en-IN" sz="3200" u="sng" dirty="0">
              <a:latin typeface="Arial Black" panose="020B0A04020102020204" pitchFamily="34" charset="0"/>
            </a:endParaRPr>
          </a:p>
          <a:p>
            <a:pPr algn="ctr"/>
            <a:endParaRPr lang="en-IN" sz="3200" u="sng" dirty="0">
              <a:latin typeface="Arial Black" panose="020B0A04020102020204" pitchFamily="34" charset="0"/>
            </a:endParaRPr>
          </a:p>
          <a:p>
            <a:pPr algn="ctr"/>
            <a:endParaRPr lang="en-IN" sz="3200" u="sng" dirty="0">
              <a:latin typeface="Arial Black" panose="020B0A04020102020204" pitchFamily="34" charset="0"/>
            </a:endParaRPr>
          </a:p>
          <a:p>
            <a:pPr algn="ctr"/>
            <a:endParaRPr lang="en-IN" sz="3200" u="sng" dirty="0">
              <a:latin typeface="Arial Black" panose="020B0A04020102020204" pitchFamily="34" charset="0"/>
            </a:endParaRPr>
          </a:p>
        </p:txBody>
      </p:sp>
    </p:spTree>
    <p:extLst>
      <p:ext uri="{BB962C8B-B14F-4D97-AF65-F5344CB8AC3E}">
        <p14:creationId xmlns:p14="http://schemas.microsoft.com/office/powerpoint/2010/main" val="475978045"/>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Julia Brackett, Author at MobileMonkey">
            <a:extLst>
              <a:ext uri="{FF2B5EF4-FFF2-40B4-BE49-F238E27FC236}">
                <a16:creationId xmlns:a16="http://schemas.microsoft.com/office/drawing/2014/main" id="{EA03EA36-9D2C-E4E9-BC89-8599A413FE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60343" y="496156"/>
            <a:ext cx="6835869" cy="3602577"/>
          </a:xfrm>
          <a:prstGeom prst="rect">
            <a:avLst/>
          </a:prstGeom>
          <a:noFill/>
          <a:extLst>
            <a:ext uri="{909E8E84-426E-40DD-AFC4-6F175D3DCCD1}">
              <a14:hiddenFill xmlns:a14="http://schemas.microsoft.com/office/drawing/2010/main">
                <a:solidFill>
                  <a:srgbClr val="FFFFFF"/>
                </a:solidFill>
              </a14:hiddenFill>
            </a:ext>
          </a:extLst>
        </p:spPr>
      </p:pic>
      <p:sp>
        <p:nvSpPr>
          <p:cNvPr id="4" name="Text Box 1">
            <a:extLst>
              <a:ext uri="{FF2B5EF4-FFF2-40B4-BE49-F238E27FC236}">
                <a16:creationId xmlns:a16="http://schemas.microsoft.com/office/drawing/2014/main" id="{0680897D-F76C-F69C-DD8C-59AAF80E9FE4}"/>
              </a:ext>
            </a:extLst>
          </p:cNvPr>
          <p:cNvSpPr txBox="1"/>
          <p:nvPr/>
        </p:nvSpPr>
        <p:spPr>
          <a:xfrm>
            <a:off x="2522276" y="4098733"/>
            <a:ext cx="4466590" cy="1384935"/>
          </a:xfrm>
          <a:prstGeom prst="rect">
            <a:avLst/>
          </a:prstGeom>
          <a:noFill/>
          <a:ln>
            <a:noFill/>
          </a:ln>
        </p:spPr>
        <p:txBody>
          <a:bodyPr rot="0" spcFirstLastPara="1" vert="horz" wrap="none" lIns="91440" tIns="45720" rIns="91440" bIns="45720" numCol="1" spcCol="0" rtlCol="0" fromWordArt="0" anchor="t" anchorCtr="0" forceAA="0" compatLnSpc="1">
            <a:prstTxWarp prst="textArchDown">
              <a:avLst>
                <a:gd name="adj" fmla="val 21565534"/>
              </a:avLst>
            </a:prstTxWarp>
            <a:noAutofit/>
          </a:bodyPr>
          <a:lstStyle/>
          <a:p>
            <a:pPr algn="ctr">
              <a:lnSpc>
                <a:spcPct val="107000"/>
              </a:lnSpc>
              <a:spcAft>
                <a:spcPts val="800"/>
              </a:spcAft>
            </a:pPr>
            <a:r>
              <a:rPr lang="en-IN" sz="3600" dirty="0">
                <a:ln>
                  <a:noFill/>
                </a:ln>
                <a:solidFill>
                  <a:srgbClr val="000000"/>
                </a:solidFill>
                <a:effectLst>
                  <a:outerShdw blurRad="38100" dist="19050" dir="2700000" algn="tl">
                    <a:schemeClr val="dk1">
                      <a:alpha val="40000"/>
                    </a:schemeClr>
                  </a:outerShdw>
                </a:effectLst>
                <a:latin typeface="Calibri" panose="020F0502020204030204" pitchFamily="34" charset="0"/>
                <a:ea typeface="Calibri" panose="020F0502020204030204" pitchFamily="34" charset="0"/>
                <a:cs typeface="Times New Roman" panose="02020603050405020304" pitchFamily="18" charset="0"/>
              </a:rPr>
              <a:t>HAPPY CHATBOTING!!!</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03464042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sndAc>
          <p:stSnd>
            <p:snd r:embed="rId2" name="applause.wav"/>
          </p:stSnd>
        </p:sndAc>
      </p:transition>
    </mc:Choice>
    <mc:Fallback xmlns="">
      <p:transition spd="slow">
        <p:fade/>
        <p:sndAc>
          <p:stSnd>
            <p:snd r:embed="rId4" name="applause.wav"/>
          </p:stSnd>
        </p:sndAc>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sistente Robot GIF - Asistente Robot Saludar - Discover &amp; Share GIFs">
            <a:extLst>
              <a:ext uri="{FF2B5EF4-FFF2-40B4-BE49-F238E27FC236}">
                <a16:creationId xmlns:a16="http://schemas.microsoft.com/office/drawing/2014/main" id="{DE5AE0AF-9EF5-9930-E9E5-3A6C23703C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98508" y="2191101"/>
            <a:ext cx="5105959" cy="3824343"/>
          </a:xfrm>
          <a:prstGeom prst="rect">
            <a:avLst/>
          </a:prstGeom>
          <a:noFill/>
          <a:extLst>
            <a:ext uri="{909E8E84-426E-40DD-AFC4-6F175D3DCCD1}">
              <a14:hiddenFill xmlns:a14="http://schemas.microsoft.com/office/drawing/2010/main">
                <a:solidFill>
                  <a:srgbClr val="FFFFFF"/>
                </a:solidFill>
              </a14:hiddenFill>
            </a:ext>
          </a:extLst>
        </p:spPr>
      </p:pic>
      <p:sp>
        <p:nvSpPr>
          <p:cNvPr id="9" name="Speech Bubble: Rectangle with Corners Rounded 8">
            <a:extLst>
              <a:ext uri="{FF2B5EF4-FFF2-40B4-BE49-F238E27FC236}">
                <a16:creationId xmlns:a16="http://schemas.microsoft.com/office/drawing/2014/main" id="{69A3D7FD-4DBE-92D6-EE2B-2388E7D39651}"/>
              </a:ext>
            </a:extLst>
          </p:cNvPr>
          <p:cNvSpPr/>
          <p:nvPr/>
        </p:nvSpPr>
        <p:spPr>
          <a:xfrm>
            <a:off x="4500281" y="740036"/>
            <a:ext cx="2187391" cy="1290918"/>
          </a:xfrm>
          <a:prstGeom prst="wedgeRoundRectCallout">
            <a:avLst>
              <a:gd name="adj1" fmla="val -44227"/>
              <a:gd name="adj2" fmla="val 103440"/>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Speech Bubble: Rectangle with Corners Rounded 9">
            <a:extLst>
              <a:ext uri="{FF2B5EF4-FFF2-40B4-BE49-F238E27FC236}">
                <a16:creationId xmlns:a16="http://schemas.microsoft.com/office/drawing/2014/main" id="{5E98A72A-B4CC-1779-FFA8-AA50F5833D2C}"/>
              </a:ext>
            </a:extLst>
          </p:cNvPr>
          <p:cNvSpPr/>
          <p:nvPr/>
        </p:nvSpPr>
        <p:spPr>
          <a:xfrm>
            <a:off x="6804213" y="1320860"/>
            <a:ext cx="2294963" cy="1290918"/>
          </a:xfrm>
          <a:prstGeom prst="wedgeRoundRectCallout">
            <a:avLst>
              <a:gd name="adj1" fmla="val -104541"/>
              <a:gd name="adj2" fmla="val 44304"/>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2">
            <a:extLst>
              <a:ext uri="{FF2B5EF4-FFF2-40B4-BE49-F238E27FC236}">
                <a16:creationId xmlns:a16="http://schemas.microsoft.com/office/drawing/2014/main" id="{48882415-1155-4839-A0AE-AE83FF189F9C}"/>
              </a:ext>
            </a:extLst>
          </p:cNvPr>
          <p:cNvSpPr txBox="1"/>
          <p:nvPr/>
        </p:nvSpPr>
        <p:spPr>
          <a:xfrm>
            <a:off x="7037294" y="1545588"/>
            <a:ext cx="2061882" cy="646331"/>
          </a:xfrm>
          <a:prstGeom prst="rect">
            <a:avLst/>
          </a:prstGeom>
          <a:noFill/>
        </p:spPr>
        <p:txBody>
          <a:bodyPr wrap="square" rtlCol="0">
            <a:spAutoFit/>
          </a:bodyPr>
          <a:lstStyle/>
          <a:p>
            <a:r>
              <a:rPr lang="en-IN" dirty="0"/>
              <a:t>HELLO DEAR FELLOW MATES!</a:t>
            </a:r>
          </a:p>
        </p:txBody>
      </p:sp>
      <p:sp>
        <p:nvSpPr>
          <p:cNvPr id="14" name="TextBox 13">
            <a:extLst>
              <a:ext uri="{FF2B5EF4-FFF2-40B4-BE49-F238E27FC236}">
                <a16:creationId xmlns:a16="http://schemas.microsoft.com/office/drawing/2014/main" id="{6CF5DA80-F892-80B8-4CE5-250772A82B51}"/>
              </a:ext>
            </a:extLst>
          </p:cNvPr>
          <p:cNvSpPr txBox="1"/>
          <p:nvPr/>
        </p:nvSpPr>
        <p:spPr>
          <a:xfrm>
            <a:off x="4644165" y="910698"/>
            <a:ext cx="1899622" cy="923330"/>
          </a:xfrm>
          <a:prstGeom prst="rect">
            <a:avLst/>
          </a:prstGeom>
          <a:noFill/>
        </p:spPr>
        <p:txBody>
          <a:bodyPr wrap="square" rtlCol="0">
            <a:spAutoFit/>
          </a:bodyPr>
          <a:lstStyle/>
          <a:p>
            <a:r>
              <a:rPr lang="en-IN" dirty="0"/>
              <a:t>GOOD MORNING RESPECTED SIRS AND MAAMS!</a:t>
            </a:r>
          </a:p>
        </p:txBody>
      </p:sp>
    </p:spTree>
    <p:extLst>
      <p:ext uri="{BB962C8B-B14F-4D97-AF65-F5344CB8AC3E}">
        <p14:creationId xmlns:p14="http://schemas.microsoft.com/office/powerpoint/2010/main" val="249777461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2FBCE2-E6D8-9C7B-76B2-24FD5CB1EBCF}"/>
              </a:ext>
            </a:extLst>
          </p:cNvPr>
          <p:cNvSpPr>
            <a:spLocks noGrp="1"/>
          </p:cNvSpPr>
          <p:nvPr>
            <p:ph type="title"/>
          </p:nvPr>
        </p:nvSpPr>
        <p:spPr>
          <a:xfrm>
            <a:off x="1097280" y="286603"/>
            <a:ext cx="10058400" cy="702305"/>
          </a:xfrm>
        </p:spPr>
        <p:txBody>
          <a:bodyPr>
            <a:normAutofit/>
          </a:bodyPr>
          <a:lstStyle/>
          <a:p>
            <a:pPr algn="ctr"/>
            <a:r>
              <a:rPr lang="en-IN" sz="3600" b="1" u="sng" dirty="0">
                <a:solidFill>
                  <a:schemeClr val="tx1"/>
                </a:solidFill>
                <a:latin typeface="Times New Roman" panose="02020603050405020304" pitchFamily="18" charset="0"/>
                <a:cs typeface="Times New Roman" panose="02020603050405020304" pitchFamily="18" charset="0"/>
              </a:rPr>
              <a:t>TABLE OF CONTENTS:</a:t>
            </a:r>
          </a:p>
        </p:txBody>
      </p:sp>
      <p:sp>
        <p:nvSpPr>
          <p:cNvPr id="3" name="Content Placeholder 2">
            <a:extLst>
              <a:ext uri="{FF2B5EF4-FFF2-40B4-BE49-F238E27FC236}">
                <a16:creationId xmlns:a16="http://schemas.microsoft.com/office/drawing/2014/main" id="{572E44B3-7AA5-88C3-73FB-B4FACEA53BD1}"/>
              </a:ext>
            </a:extLst>
          </p:cNvPr>
          <p:cNvSpPr>
            <a:spLocks noGrp="1"/>
          </p:cNvSpPr>
          <p:nvPr>
            <p:ph idx="1"/>
          </p:nvPr>
        </p:nvSpPr>
        <p:spPr>
          <a:xfrm>
            <a:off x="1097280" y="2038525"/>
            <a:ext cx="10058400" cy="3830567"/>
          </a:xfrm>
        </p:spPr>
        <p:txBody>
          <a:bodyPr>
            <a:normAutofit fontScale="77500" lnSpcReduction="20000"/>
          </a:bodyPr>
          <a:lstStyle/>
          <a:p>
            <a:pPr>
              <a:buFont typeface="Wingdings" panose="05000000000000000000" pitchFamily="2" charset="2"/>
              <a:buChar char="Ø"/>
            </a:pPr>
            <a:r>
              <a:rPr lang="en-US" sz="2900" dirty="0">
                <a:solidFill>
                  <a:schemeClr val="tx1"/>
                </a:solidFill>
                <a:latin typeface="Times New Roman" panose="02020603050405020304" pitchFamily="18" charset="0"/>
                <a:cs typeface="Times New Roman" panose="02020603050405020304" pitchFamily="18" charset="0"/>
              </a:rPr>
              <a:t>INTRODUCTION</a:t>
            </a:r>
          </a:p>
          <a:p>
            <a:pPr>
              <a:buFont typeface="Wingdings" panose="05000000000000000000" pitchFamily="2" charset="2"/>
              <a:buChar char="Ø"/>
            </a:pPr>
            <a:r>
              <a:rPr lang="en-US" sz="2900" dirty="0">
                <a:solidFill>
                  <a:schemeClr val="tx1"/>
                </a:solidFill>
                <a:latin typeface="Times New Roman" panose="02020603050405020304" pitchFamily="18" charset="0"/>
                <a:cs typeface="Times New Roman" panose="02020603050405020304" pitchFamily="18" charset="0"/>
              </a:rPr>
              <a:t>EXISTING SYSTEM</a:t>
            </a:r>
          </a:p>
          <a:p>
            <a:pPr>
              <a:buFont typeface="Wingdings" panose="05000000000000000000" pitchFamily="2" charset="2"/>
              <a:buChar char="Ø"/>
            </a:pPr>
            <a:r>
              <a:rPr lang="en-US" sz="2900" dirty="0">
                <a:solidFill>
                  <a:schemeClr val="tx1"/>
                </a:solidFill>
                <a:latin typeface="Times New Roman" panose="02020603050405020304" pitchFamily="18" charset="0"/>
                <a:cs typeface="Times New Roman" panose="02020603050405020304" pitchFamily="18" charset="0"/>
              </a:rPr>
              <a:t>PROPOSED SYSTEM</a:t>
            </a:r>
          </a:p>
          <a:p>
            <a:pPr>
              <a:buFont typeface="Wingdings" panose="05000000000000000000" pitchFamily="2" charset="2"/>
              <a:buChar char="Ø"/>
            </a:pPr>
            <a:r>
              <a:rPr lang="en-US" sz="2900" dirty="0">
                <a:solidFill>
                  <a:schemeClr val="tx1"/>
                </a:solidFill>
                <a:latin typeface="Times New Roman" panose="02020603050405020304" pitchFamily="18" charset="0"/>
                <a:cs typeface="Times New Roman" panose="02020603050405020304" pitchFamily="18" charset="0"/>
              </a:rPr>
              <a:t>OPERATING ENVIRONMENT</a:t>
            </a:r>
          </a:p>
          <a:p>
            <a:pPr>
              <a:buFont typeface="Wingdings" panose="05000000000000000000" pitchFamily="2" charset="2"/>
              <a:buChar char="Ø"/>
            </a:pPr>
            <a:r>
              <a:rPr lang="en-US" sz="2900" dirty="0">
                <a:solidFill>
                  <a:schemeClr val="tx1"/>
                </a:solidFill>
                <a:latin typeface="Times New Roman" panose="02020603050405020304" pitchFamily="18" charset="0"/>
                <a:cs typeface="Times New Roman" panose="02020603050405020304" pitchFamily="18" charset="0"/>
              </a:rPr>
              <a:t>FUNCTIONAL REQUIREMENTS</a:t>
            </a:r>
          </a:p>
          <a:p>
            <a:pPr>
              <a:buFont typeface="Wingdings" panose="05000000000000000000" pitchFamily="2" charset="2"/>
              <a:buChar char="Ø"/>
            </a:pPr>
            <a:r>
              <a:rPr lang="en-US" sz="2900" dirty="0">
                <a:solidFill>
                  <a:schemeClr val="tx1"/>
                </a:solidFill>
                <a:latin typeface="Times New Roman" panose="02020603050405020304" pitchFamily="18" charset="0"/>
                <a:cs typeface="Times New Roman" panose="02020603050405020304" pitchFamily="18" charset="0"/>
              </a:rPr>
              <a:t>SYSTEM DESIGN</a:t>
            </a:r>
          </a:p>
          <a:p>
            <a:pPr>
              <a:buFont typeface="Wingdings" panose="05000000000000000000" pitchFamily="2" charset="2"/>
              <a:buChar char="Ø"/>
            </a:pPr>
            <a:r>
              <a:rPr lang="en-US" sz="2900" dirty="0">
                <a:solidFill>
                  <a:schemeClr val="tx1"/>
                </a:solidFill>
                <a:latin typeface="Times New Roman" panose="02020603050405020304" pitchFamily="18" charset="0"/>
                <a:cs typeface="Times New Roman" panose="02020603050405020304" pitchFamily="18" charset="0"/>
              </a:rPr>
              <a:t>RESULT</a:t>
            </a:r>
          </a:p>
          <a:p>
            <a:pPr>
              <a:buFont typeface="Wingdings" panose="05000000000000000000" pitchFamily="2" charset="2"/>
              <a:buChar char="Ø"/>
            </a:pPr>
            <a:r>
              <a:rPr lang="en-US" sz="2900" dirty="0">
                <a:solidFill>
                  <a:schemeClr val="tx1"/>
                </a:solidFill>
                <a:latin typeface="Times New Roman" panose="02020603050405020304" pitchFamily="18" charset="0"/>
                <a:cs typeface="Times New Roman" panose="02020603050405020304" pitchFamily="18" charset="0"/>
              </a:rPr>
              <a:t>CONCLUSION</a:t>
            </a:r>
          </a:p>
          <a:p>
            <a:pPr>
              <a:buFont typeface="Wingdings" panose="05000000000000000000" pitchFamily="2" charset="2"/>
              <a:buChar char="Ø"/>
            </a:pPr>
            <a:r>
              <a:rPr lang="en-US" sz="2900" dirty="0">
                <a:solidFill>
                  <a:schemeClr val="tx1"/>
                </a:solidFill>
                <a:latin typeface="Times New Roman" panose="02020603050405020304" pitchFamily="18" charset="0"/>
                <a:cs typeface="Times New Roman" panose="02020603050405020304" pitchFamily="18" charset="0"/>
              </a:rPr>
              <a:t>REFERENCES</a:t>
            </a:r>
          </a:p>
          <a:p>
            <a:pPr>
              <a:buFont typeface="Wingdings" panose="05000000000000000000" pitchFamily="2" charset="2"/>
              <a:buChar char="Ø"/>
            </a:pPr>
            <a:endParaRPr lang="en-IN" dirty="0"/>
          </a:p>
        </p:txBody>
      </p:sp>
    </p:spTree>
    <p:extLst>
      <p:ext uri="{BB962C8B-B14F-4D97-AF65-F5344CB8AC3E}">
        <p14:creationId xmlns:p14="http://schemas.microsoft.com/office/powerpoint/2010/main" val="1273090595"/>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445EB-32CF-5CF1-A784-DF591E0D3E6E}"/>
              </a:ext>
            </a:extLst>
          </p:cNvPr>
          <p:cNvSpPr>
            <a:spLocks noGrp="1"/>
          </p:cNvSpPr>
          <p:nvPr>
            <p:ph type="title"/>
          </p:nvPr>
        </p:nvSpPr>
        <p:spPr>
          <a:xfrm>
            <a:off x="209724" y="353799"/>
            <a:ext cx="10058400" cy="1038858"/>
          </a:xfrm>
        </p:spPr>
        <p:txBody>
          <a:bodyPr>
            <a:normAutofit/>
          </a:bodyPr>
          <a:lstStyle/>
          <a:p>
            <a:pPr algn="ctr"/>
            <a:r>
              <a:rPr lang="en-IN" sz="4000" b="1" u="sng" dirty="0">
                <a:solidFill>
                  <a:schemeClr val="tx1"/>
                </a:solidFill>
                <a:latin typeface="Times New Roman" panose="02020603050405020304" pitchFamily="18" charset="0"/>
                <a:cs typeface="Times New Roman" panose="02020603050405020304" pitchFamily="18" charset="0"/>
              </a:rPr>
              <a:t>INTRODUCTION:</a:t>
            </a:r>
          </a:p>
        </p:txBody>
      </p:sp>
      <p:sp>
        <p:nvSpPr>
          <p:cNvPr id="3" name="TextBox 2">
            <a:extLst>
              <a:ext uri="{FF2B5EF4-FFF2-40B4-BE49-F238E27FC236}">
                <a16:creationId xmlns:a16="http://schemas.microsoft.com/office/drawing/2014/main" id="{B8CB4F1E-4900-05B2-6886-DB3DC07891D3}"/>
              </a:ext>
            </a:extLst>
          </p:cNvPr>
          <p:cNvSpPr txBox="1"/>
          <p:nvPr/>
        </p:nvSpPr>
        <p:spPr>
          <a:xfrm>
            <a:off x="209724" y="1459851"/>
            <a:ext cx="9547571" cy="1261884"/>
          </a:xfrm>
          <a:prstGeom prst="rect">
            <a:avLst/>
          </a:prstGeom>
          <a:noFill/>
        </p:spPr>
        <p:txBody>
          <a:bodyPr wrap="square" rtlCol="0">
            <a:spAutoFit/>
          </a:bodyPr>
          <a:lstStyle/>
          <a:p>
            <a:pPr marL="457200" indent="-457200" algn="just">
              <a:buFont typeface="Wingdings" panose="05000000000000000000" pitchFamily="2" charset="2"/>
              <a:buChar char="Ø"/>
            </a:pPr>
            <a:r>
              <a:rPr lang="en-US" sz="2400" dirty="0">
                <a:solidFill>
                  <a:srgbClr val="000000"/>
                </a:solidFill>
                <a:effectLst/>
                <a:latin typeface="Times New Roman" panose="02020603050405020304" pitchFamily="18" charset="0"/>
                <a:ea typeface="Times New Roman" panose="02020603050405020304" pitchFamily="18" charset="0"/>
              </a:rPr>
              <a:t>Instead of spreading the chatbot too thin over multiple functions, it can be crafted to focus entirely on one essential command. </a:t>
            </a:r>
          </a:p>
          <a:p>
            <a:endParaRPr lang="en-IN" sz="2800" dirty="0"/>
          </a:p>
        </p:txBody>
      </p:sp>
      <p:pic>
        <p:nvPicPr>
          <p:cNvPr id="4100" name="Picture 4" descr="Humanizing Chatbots by Designing Conversational UIs | by Junaid S.A.A. | UX  Planet">
            <a:extLst>
              <a:ext uri="{FF2B5EF4-FFF2-40B4-BE49-F238E27FC236}">
                <a16:creationId xmlns:a16="http://schemas.microsoft.com/office/drawing/2014/main" id="{F97B4D4C-696F-CA33-863E-C968756E9F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05430" y="2856124"/>
            <a:ext cx="5118847" cy="28643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5594489"/>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44F63E-9902-B470-3DCE-AEBD7743109D}"/>
              </a:ext>
            </a:extLst>
          </p:cNvPr>
          <p:cNvSpPr txBox="1"/>
          <p:nvPr/>
        </p:nvSpPr>
        <p:spPr>
          <a:xfrm>
            <a:off x="67112" y="785617"/>
            <a:ext cx="10998128" cy="1600438"/>
          </a:xfrm>
          <a:prstGeom prst="rect">
            <a:avLst/>
          </a:prstGeom>
          <a:noFill/>
        </p:spPr>
        <p:txBody>
          <a:bodyPr wrap="square" rtlCol="0">
            <a:spAutoFit/>
          </a:bodyPr>
          <a:lstStyle/>
          <a:p>
            <a:pPr marL="457200" indent="-457200" algn="just">
              <a:buFont typeface="Wingdings" panose="05000000000000000000" pitchFamily="2" charset="2"/>
              <a:buChar char="Ø"/>
            </a:pPr>
            <a:r>
              <a:rPr lang="en-US" sz="2000" dirty="0">
                <a:solidFill>
                  <a:srgbClr val="000000"/>
                </a:solidFill>
                <a:effectLst/>
                <a:latin typeface="Times New Roman" panose="02020603050405020304" pitchFamily="18" charset="0"/>
                <a:ea typeface="Times New Roman" panose="02020603050405020304" pitchFamily="18" charset="0"/>
              </a:rPr>
              <a:t>As students are facing problems after their 12</a:t>
            </a:r>
            <a:r>
              <a:rPr lang="en-US" sz="2000" baseline="30000" dirty="0">
                <a:solidFill>
                  <a:srgbClr val="000000"/>
                </a:solidFill>
                <a:effectLst/>
                <a:latin typeface="Times New Roman" panose="02020603050405020304" pitchFamily="18" charset="0"/>
                <a:ea typeface="Times New Roman" panose="02020603050405020304" pitchFamily="18" charset="0"/>
              </a:rPr>
              <a:t>th</a:t>
            </a:r>
            <a:r>
              <a:rPr lang="en-US" sz="2000" dirty="0">
                <a:solidFill>
                  <a:srgbClr val="000000"/>
                </a:solidFill>
                <a:effectLst/>
                <a:latin typeface="Times New Roman" panose="02020603050405020304" pitchFamily="18" charset="0"/>
                <a:ea typeface="Times New Roman" panose="02020603050405020304" pitchFamily="18" charset="0"/>
              </a:rPr>
              <a:t> grade regarding the selection of Engineering college, as we were part of that we want to make it easy for those students to decide on their college according to their merits. </a:t>
            </a:r>
          </a:p>
          <a:p>
            <a:pPr marL="457200" indent="-457200" algn="just">
              <a:buFont typeface="Wingdings" panose="05000000000000000000" pitchFamily="2" charset="2"/>
              <a:buChar char="Ø"/>
            </a:pPr>
            <a:r>
              <a:rPr lang="en-US" sz="2000" dirty="0">
                <a:solidFill>
                  <a:srgbClr val="000000"/>
                </a:solidFill>
                <a:effectLst/>
                <a:latin typeface="Times New Roman" panose="02020603050405020304" pitchFamily="18" charset="0"/>
                <a:ea typeface="Times New Roman" panose="02020603050405020304" pitchFamily="18" charset="0"/>
              </a:rPr>
              <a:t>This help in reducing browsing time.</a:t>
            </a:r>
            <a:endParaRPr lang="en-IN" sz="2000" dirty="0">
              <a:effectLst/>
              <a:latin typeface="Times New Roman" panose="02020603050405020304" pitchFamily="18" charset="0"/>
              <a:ea typeface="Times New Roman" panose="02020603050405020304" pitchFamily="18" charset="0"/>
            </a:endParaRPr>
          </a:p>
          <a:p>
            <a:endParaRPr lang="en-IN" dirty="0"/>
          </a:p>
        </p:txBody>
      </p:sp>
      <p:pic>
        <p:nvPicPr>
          <p:cNvPr id="3074" name="Picture 2" descr="AI chatbots by Drift">
            <a:extLst>
              <a:ext uri="{FF2B5EF4-FFF2-40B4-BE49-F238E27FC236}">
                <a16:creationId xmlns:a16="http://schemas.microsoft.com/office/drawing/2014/main" id="{7C0163BD-67EE-8EC1-2F6A-7C5D3E52E6D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9079"/>
          <a:stretch/>
        </p:blipFill>
        <p:spPr bwMode="auto">
          <a:xfrm>
            <a:off x="626624" y="2390387"/>
            <a:ext cx="8686800" cy="33476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057696"/>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2079AF8-104D-C6F5-F9ED-21FAF844D517}"/>
              </a:ext>
            </a:extLst>
          </p:cNvPr>
          <p:cNvSpPr txBox="1"/>
          <p:nvPr/>
        </p:nvSpPr>
        <p:spPr>
          <a:xfrm>
            <a:off x="109058" y="485512"/>
            <a:ext cx="10754685" cy="4585871"/>
          </a:xfrm>
          <a:prstGeom prst="rect">
            <a:avLst/>
          </a:prstGeom>
          <a:noFill/>
        </p:spPr>
        <p:txBody>
          <a:bodyPr wrap="square">
            <a:spAutoFit/>
          </a:bodyPr>
          <a:lstStyle/>
          <a:p>
            <a:pPr algn="ctr"/>
            <a:r>
              <a:rPr lang="en-US" sz="4000" b="1" u="sng" dirty="0">
                <a:latin typeface="+mj-lt"/>
                <a:cs typeface="Times New Roman" panose="02020603050405020304" pitchFamily="18" charset="0"/>
              </a:rPr>
              <a:t>EXISTING SYSTEM:</a:t>
            </a:r>
          </a:p>
          <a:p>
            <a:pPr algn="ctr"/>
            <a:endParaRPr lang="en-US" sz="4800" b="1" u="sng" dirty="0">
              <a:latin typeface="+mj-lt"/>
              <a:cs typeface="Times New Roman" panose="02020603050405020304" pitchFamily="18" charset="0"/>
            </a:endParaRPr>
          </a:p>
          <a:p>
            <a:pPr marL="685800" indent="-6858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While browsing, we found a few websites that focused only on that particular college.</a:t>
            </a:r>
          </a:p>
          <a:p>
            <a:pPr marL="685800" indent="-6858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Students need to manually visit the college to get their queries answered by the college help desk.</a:t>
            </a:r>
          </a:p>
          <a:p>
            <a:pPr marL="685800" indent="-6858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This process consumes a lot of time as well as money as the customer needed to visit college if it’s miles away from home.</a:t>
            </a:r>
          </a:p>
          <a:p>
            <a:pPr marL="685800" indent="-6858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Also, this process may lead to a communication gap between students and colleges</a:t>
            </a:r>
            <a:r>
              <a:rPr lang="en-US" sz="28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905513623"/>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5065A-B599-DB70-F737-004447137AE2}"/>
              </a:ext>
            </a:extLst>
          </p:cNvPr>
          <p:cNvSpPr>
            <a:spLocks noGrp="1"/>
          </p:cNvSpPr>
          <p:nvPr>
            <p:ph type="title"/>
          </p:nvPr>
        </p:nvSpPr>
        <p:spPr>
          <a:xfrm>
            <a:off x="68510" y="654342"/>
            <a:ext cx="10058400" cy="1450757"/>
          </a:xfrm>
        </p:spPr>
        <p:txBody>
          <a:bodyPr/>
          <a:lstStyle/>
          <a:p>
            <a:pPr algn="ctr"/>
            <a:r>
              <a:rPr lang="en-IN" b="1" u="sng" dirty="0">
                <a:solidFill>
                  <a:schemeClr val="tx1"/>
                </a:solidFill>
              </a:rPr>
              <a:t>PROPOSED SYSTEM:</a:t>
            </a:r>
          </a:p>
        </p:txBody>
      </p:sp>
      <p:sp>
        <p:nvSpPr>
          <p:cNvPr id="3" name="TextBox 2">
            <a:extLst>
              <a:ext uri="{FF2B5EF4-FFF2-40B4-BE49-F238E27FC236}">
                <a16:creationId xmlns:a16="http://schemas.microsoft.com/office/drawing/2014/main" id="{788628C4-38E7-DDF6-530D-10A1CA535157}"/>
              </a:ext>
            </a:extLst>
          </p:cNvPr>
          <p:cNvSpPr txBox="1"/>
          <p:nvPr/>
        </p:nvSpPr>
        <p:spPr>
          <a:xfrm>
            <a:off x="206858" y="1972822"/>
            <a:ext cx="9593580" cy="3785652"/>
          </a:xfrm>
          <a:prstGeom prst="rect">
            <a:avLst/>
          </a:prstGeom>
          <a:noFill/>
        </p:spPr>
        <p:txBody>
          <a:bodyPr wrap="square" rtlCol="0">
            <a:spAutoFit/>
          </a:bodyPr>
          <a:lstStyle/>
          <a:p>
            <a:pPr marL="457200" indent="-457200" algn="just">
              <a:buFont typeface="Wingdings" panose="05000000000000000000" pitchFamily="2" charset="2"/>
              <a:buChar char="Ø"/>
            </a:pPr>
            <a:r>
              <a:rPr lang="en-US" sz="2400" dirty="0">
                <a:effectLst/>
                <a:latin typeface="Times New Roman" panose="02020603050405020304" pitchFamily="18" charset="0"/>
                <a:ea typeface="Times New Roman" panose="02020603050405020304" pitchFamily="18" charset="0"/>
              </a:rPr>
              <a:t>This System is a web application that answers the student’s query.</a:t>
            </a:r>
          </a:p>
          <a:p>
            <a:pPr marL="457200" indent="-457200" algn="just">
              <a:buFont typeface="Wingdings" panose="05000000000000000000" pitchFamily="2" charset="2"/>
              <a:buChar char="Ø"/>
            </a:pPr>
            <a:r>
              <a:rPr lang="en-US" sz="2400" dirty="0">
                <a:effectLst/>
                <a:latin typeface="Times New Roman" panose="02020603050405020304" pitchFamily="18" charset="0"/>
                <a:ea typeface="Times New Roman" panose="02020603050405020304" pitchFamily="18" charset="0"/>
              </a:rPr>
              <a:t> Students just have to query through the bot which is used for chatting. </a:t>
            </a:r>
          </a:p>
          <a:p>
            <a:pPr marL="457200" indent="-457200" algn="just">
              <a:buFont typeface="Wingdings" panose="05000000000000000000" pitchFamily="2" charset="2"/>
              <a:buChar char="Ø"/>
            </a:pPr>
            <a:r>
              <a:rPr lang="en-US" sz="2400" dirty="0">
                <a:effectLst/>
                <a:latin typeface="Times New Roman" panose="02020603050405020304" pitchFamily="18" charset="0"/>
                <a:ea typeface="Times New Roman" panose="02020603050405020304" pitchFamily="18" charset="0"/>
              </a:rPr>
              <a:t>The System uses built-in artificial intelligence to answer the query. The answers are appropriate to what the user queries.</a:t>
            </a:r>
          </a:p>
          <a:p>
            <a:pPr marL="457200" indent="-457200" algn="just">
              <a:buFont typeface="Wingdings" panose="05000000000000000000" pitchFamily="2" charset="2"/>
              <a:buChar char="Ø"/>
            </a:pPr>
            <a:r>
              <a:rPr lang="en-US" sz="2400" dirty="0">
                <a:effectLst/>
                <a:latin typeface="Times New Roman" panose="02020603050405020304" pitchFamily="18" charset="0"/>
                <a:ea typeface="Times New Roman" panose="02020603050405020304" pitchFamily="18" charset="0"/>
              </a:rPr>
              <a:t> The system replies using an effective.</a:t>
            </a:r>
          </a:p>
          <a:p>
            <a:pPr marL="457200" indent="-457200" algn="just">
              <a:buFont typeface="Wingdings" panose="05000000000000000000" pitchFamily="2" charset="2"/>
              <a:buChar char="Ø"/>
            </a:pPr>
            <a:r>
              <a:rPr lang="en-US" sz="2400" dirty="0">
                <a:effectLst/>
                <a:latin typeface="Times New Roman" panose="02020603050405020304" pitchFamily="18" charset="0"/>
                <a:ea typeface="Times New Roman" panose="02020603050405020304" pitchFamily="18" charset="0"/>
              </a:rPr>
              <a:t> The graphical user interface implies that as if a real person is talking to the user The user does not have to personally go to the college for inquiry.</a:t>
            </a:r>
          </a:p>
          <a:p>
            <a:pPr marL="457200" indent="-457200" algn="just">
              <a:buFont typeface="Wingdings" panose="05000000000000000000" pitchFamily="2" charset="2"/>
              <a:buChar char="Ø"/>
            </a:pPr>
            <a:r>
              <a:rPr lang="en-US" sz="2400" dirty="0">
                <a:effectLst/>
                <a:latin typeface="Times New Roman" panose="02020603050405020304" pitchFamily="18" charset="0"/>
                <a:ea typeface="Times New Roman" panose="02020603050405020304" pitchFamily="18" charset="0"/>
              </a:rPr>
              <a:t> The System analyzes the question and then answers to the user.</a:t>
            </a:r>
            <a:endParaRPr lang="en-IN" sz="2400" dirty="0">
              <a:effectLst/>
              <a:latin typeface="Times New Roman" panose="02020603050405020304" pitchFamily="18" charset="0"/>
              <a:ea typeface="Times New Roman" panose="02020603050405020304" pitchFamily="18" charset="0"/>
            </a:endParaRPr>
          </a:p>
          <a:p>
            <a:endParaRPr lang="en-IN" sz="2400" dirty="0"/>
          </a:p>
        </p:txBody>
      </p:sp>
    </p:spTree>
    <p:extLst>
      <p:ext uri="{BB962C8B-B14F-4D97-AF65-F5344CB8AC3E}">
        <p14:creationId xmlns:p14="http://schemas.microsoft.com/office/powerpoint/2010/main" val="1349206770"/>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7E0E6-9F8C-681E-A820-A1E8B52E5C74}"/>
              </a:ext>
            </a:extLst>
          </p:cNvPr>
          <p:cNvSpPr>
            <a:spLocks noGrp="1"/>
          </p:cNvSpPr>
          <p:nvPr>
            <p:ph type="title"/>
          </p:nvPr>
        </p:nvSpPr>
        <p:spPr>
          <a:xfrm>
            <a:off x="663254" y="671120"/>
            <a:ext cx="10058400" cy="1450757"/>
          </a:xfrm>
        </p:spPr>
        <p:txBody>
          <a:bodyPr/>
          <a:lstStyle/>
          <a:p>
            <a:r>
              <a:rPr lang="en-IN" b="1" u="sng" dirty="0">
                <a:solidFill>
                  <a:schemeClr val="tx1"/>
                </a:solidFill>
              </a:rPr>
              <a:t>OPERATING ENVIRONMENT:</a:t>
            </a:r>
          </a:p>
        </p:txBody>
      </p:sp>
      <p:sp>
        <p:nvSpPr>
          <p:cNvPr id="3" name="TextBox 2">
            <a:extLst>
              <a:ext uri="{FF2B5EF4-FFF2-40B4-BE49-F238E27FC236}">
                <a16:creationId xmlns:a16="http://schemas.microsoft.com/office/drawing/2014/main" id="{87FA2523-6BF7-468A-057C-2009514C44B1}"/>
              </a:ext>
            </a:extLst>
          </p:cNvPr>
          <p:cNvSpPr txBox="1"/>
          <p:nvPr/>
        </p:nvSpPr>
        <p:spPr>
          <a:xfrm>
            <a:off x="1085850" y="1901479"/>
            <a:ext cx="10172700" cy="6647974"/>
          </a:xfrm>
          <a:prstGeom prst="rect">
            <a:avLst/>
          </a:prstGeom>
          <a:noFill/>
        </p:spPr>
        <p:txBody>
          <a:bodyPr wrap="square" rtlCol="0">
            <a:spAutoFit/>
          </a:bodyPr>
          <a:lstStyle/>
          <a:p>
            <a:pPr indent="457200">
              <a:lnSpc>
                <a:spcPct val="150000"/>
              </a:lnSpc>
            </a:pPr>
            <a:r>
              <a:rPr lang="en-US" b="1" i="1" u="sng" dirty="0">
                <a:effectLst/>
                <a:latin typeface="Times New Roman" panose="02020603050405020304" pitchFamily="18" charset="0"/>
                <a:ea typeface="Times New Roman" panose="02020603050405020304" pitchFamily="18" charset="0"/>
              </a:rPr>
              <a:t>Software Requirements:</a:t>
            </a:r>
            <a:endParaRPr lang="en-IN" dirty="0">
              <a:effectLst/>
              <a:latin typeface="Times New Roman" panose="02020603050405020304" pitchFamily="18" charset="0"/>
              <a:ea typeface="Times New Roman" panose="02020603050405020304" pitchFamily="18" charset="0"/>
            </a:endParaRPr>
          </a:p>
          <a:p>
            <a:pPr marL="914400">
              <a:lnSpc>
                <a:spcPct val="150000"/>
              </a:lnSpc>
            </a:pPr>
            <a:r>
              <a:rPr lang="en-US" dirty="0">
                <a:effectLst/>
                <a:latin typeface="Times New Roman" panose="02020603050405020304" pitchFamily="18" charset="0"/>
                <a:ea typeface="Times New Roman" panose="02020603050405020304" pitchFamily="18" charset="0"/>
              </a:rPr>
              <a:t>Operating System	:	Windows 7 (Min)</a:t>
            </a:r>
            <a:endParaRPr lang="en-IN" dirty="0">
              <a:effectLst/>
              <a:latin typeface="Times New Roman" panose="02020603050405020304" pitchFamily="18" charset="0"/>
              <a:ea typeface="Times New Roman" panose="02020603050405020304" pitchFamily="18" charset="0"/>
            </a:endParaRPr>
          </a:p>
          <a:p>
            <a:pPr marL="914400">
              <a:lnSpc>
                <a:spcPct val="150000"/>
              </a:lnSpc>
            </a:pPr>
            <a:r>
              <a:rPr lang="en-US" dirty="0">
                <a:effectLst/>
                <a:latin typeface="Times New Roman" panose="02020603050405020304" pitchFamily="18" charset="0"/>
                <a:ea typeface="Times New Roman" panose="02020603050405020304" pitchFamily="18" charset="0"/>
              </a:rPr>
              <a:t>Front End	:	HTML, CSS, JAVASCRIPT</a:t>
            </a:r>
            <a:endParaRPr lang="en-IN" dirty="0">
              <a:effectLst/>
              <a:latin typeface="Times New Roman" panose="02020603050405020304" pitchFamily="18" charset="0"/>
              <a:ea typeface="Times New Roman" panose="02020603050405020304" pitchFamily="18" charset="0"/>
            </a:endParaRPr>
          </a:p>
          <a:p>
            <a:pPr marL="914400">
              <a:lnSpc>
                <a:spcPct val="150000"/>
              </a:lnSpc>
            </a:pPr>
            <a:r>
              <a:rPr lang="en-US" dirty="0">
                <a:effectLst/>
                <a:latin typeface="Times New Roman" panose="02020603050405020304" pitchFamily="18" charset="0"/>
                <a:ea typeface="Times New Roman" panose="02020603050405020304" pitchFamily="18" charset="0"/>
              </a:rPr>
              <a:t>Back End 	: 	</a:t>
            </a:r>
            <a:r>
              <a:rPr lang="en-US" dirty="0">
                <a:latin typeface="Times New Roman" panose="02020603050405020304" pitchFamily="18" charset="0"/>
                <a:ea typeface="Times New Roman" panose="02020603050405020304" pitchFamily="18" charset="0"/>
              </a:rPr>
              <a:t>FLASK, PYTHON</a:t>
            </a:r>
            <a:endParaRPr lang="en-IN" dirty="0">
              <a:effectLst/>
              <a:latin typeface="Times New Roman" panose="02020603050405020304" pitchFamily="18" charset="0"/>
              <a:ea typeface="Times New Roman" panose="02020603050405020304" pitchFamily="18" charset="0"/>
            </a:endParaRPr>
          </a:p>
          <a:p>
            <a:pPr marL="914400">
              <a:lnSpc>
                <a:spcPct val="150000"/>
              </a:lnSpc>
            </a:pPr>
            <a:r>
              <a:rPr lang="en-US" dirty="0">
                <a:effectLst/>
                <a:latin typeface="Times New Roman" panose="02020603050405020304" pitchFamily="18" charset="0"/>
                <a:ea typeface="Times New Roman" panose="02020603050405020304" pitchFamily="18" charset="0"/>
              </a:rPr>
              <a:t>Database 		:	</a:t>
            </a:r>
            <a:r>
              <a:rPr lang="en-US" dirty="0">
                <a:latin typeface="Times New Roman" panose="02020603050405020304" pitchFamily="18" charset="0"/>
                <a:ea typeface="Times New Roman" panose="02020603050405020304" pitchFamily="18" charset="0"/>
              </a:rPr>
              <a:t>JSON file</a:t>
            </a:r>
            <a:endParaRPr lang="en-US" dirty="0">
              <a:effectLst/>
              <a:latin typeface="Times New Roman" panose="02020603050405020304" pitchFamily="18" charset="0"/>
              <a:ea typeface="Times New Roman" panose="02020603050405020304" pitchFamily="18" charset="0"/>
            </a:endParaRPr>
          </a:p>
          <a:p>
            <a:pPr lvl="1" algn="just">
              <a:lnSpc>
                <a:spcPct val="150000"/>
              </a:lnSpc>
            </a:pPr>
            <a:r>
              <a:rPr lang="en-US" b="1" i="1" u="sng" dirty="0">
                <a:effectLst/>
                <a:latin typeface="Times New Roman" panose="02020603050405020304" pitchFamily="18" charset="0"/>
                <a:ea typeface="Times New Roman" panose="02020603050405020304" pitchFamily="18" charset="0"/>
              </a:rPr>
              <a:t>Hardware Requirements:</a:t>
            </a:r>
            <a:endParaRPr lang="en-IN" dirty="0">
              <a:effectLst/>
              <a:latin typeface="Times New Roman" panose="02020603050405020304" pitchFamily="18" charset="0"/>
              <a:ea typeface="Times New Roman" panose="02020603050405020304" pitchFamily="18" charset="0"/>
            </a:endParaRPr>
          </a:p>
          <a:p>
            <a:pPr marL="914400" algn="just">
              <a:lnSpc>
                <a:spcPct val="150000"/>
              </a:lnSpc>
            </a:pPr>
            <a:r>
              <a:rPr lang="en-US" dirty="0">
                <a:effectLst/>
                <a:latin typeface="Times New Roman" panose="02020603050405020304" pitchFamily="18" charset="0"/>
                <a:ea typeface="Times New Roman" panose="02020603050405020304" pitchFamily="18" charset="0"/>
              </a:rPr>
              <a:t>Processor		:	Intel Pentium® Dual Core Processor (Min)</a:t>
            </a:r>
            <a:endParaRPr lang="en-IN" dirty="0">
              <a:effectLst/>
              <a:latin typeface="Times New Roman" panose="02020603050405020304" pitchFamily="18" charset="0"/>
              <a:ea typeface="Times New Roman" panose="02020603050405020304" pitchFamily="18" charset="0"/>
            </a:endParaRPr>
          </a:p>
          <a:p>
            <a:pPr marL="914400" algn="just">
              <a:lnSpc>
                <a:spcPct val="150000"/>
              </a:lnSpc>
            </a:pPr>
            <a:r>
              <a:rPr lang="en-US" dirty="0">
                <a:effectLst/>
                <a:latin typeface="Times New Roman" panose="02020603050405020304" pitchFamily="18" charset="0"/>
                <a:ea typeface="Times New Roman" panose="02020603050405020304" pitchFamily="18" charset="0"/>
              </a:rPr>
              <a:t>Speed		:	2.9 GHz (Min)</a:t>
            </a:r>
            <a:endParaRPr lang="en-IN" dirty="0">
              <a:effectLst/>
              <a:latin typeface="Times New Roman" panose="02020603050405020304" pitchFamily="18" charset="0"/>
              <a:ea typeface="Times New Roman" panose="02020603050405020304" pitchFamily="18" charset="0"/>
            </a:endParaRPr>
          </a:p>
          <a:p>
            <a:pPr marL="914400" algn="just">
              <a:lnSpc>
                <a:spcPct val="150000"/>
              </a:lnSpc>
            </a:pPr>
            <a:r>
              <a:rPr lang="en-US" dirty="0">
                <a:effectLst/>
                <a:latin typeface="Times New Roman" panose="02020603050405020304" pitchFamily="18" charset="0"/>
                <a:ea typeface="Times New Roman" panose="02020603050405020304" pitchFamily="18" charset="0"/>
              </a:rPr>
              <a:t>RAM		:	2 GB (Min)</a:t>
            </a:r>
            <a:endParaRPr lang="en-IN" dirty="0">
              <a:effectLst/>
              <a:latin typeface="Times New Roman" panose="02020603050405020304" pitchFamily="18" charset="0"/>
              <a:ea typeface="Times New Roman" panose="02020603050405020304" pitchFamily="18" charset="0"/>
            </a:endParaRPr>
          </a:p>
          <a:p>
            <a:pPr marL="914400" algn="just">
              <a:lnSpc>
                <a:spcPct val="150000"/>
              </a:lnSpc>
            </a:pPr>
            <a:r>
              <a:rPr lang="en-US" dirty="0">
                <a:effectLst/>
                <a:latin typeface="Times New Roman" panose="02020603050405020304" pitchFamily="18" charset="0"/>
                <a:ea typeface="Times New Roman" panose="02020603050405020304" pitchFamily="18" charset="0"/>
              </a:rPr>
              <a:t>Hard Disk	:	2 GB (Min)</a:t>
            </a:r>
            <a:endParaRPr lang="en-IN" dirty="0">
              <a:effectLst/>
              <a:latin typeface="Times New Roman" panose="02020603050405020304" pitchFamily="18" charset="0"/>
              <a:ea typeface="Times New Roman" panose="02020603050405020304" pitchFamily="18" charset="0"/>
            </a:endParaRPr>
          </a:p>
          <a:p>
            <a:pPr marL="914400">
              <a:lnSpc>
                <a:spcPct val="150000"/>
              </a:lnSpc>
            </a:pPr>
            <a:endParaRPr lang="en-US" dirty="0">
              <a:latin typeface="Times New Roman" panose="02020603050405020304" pitchFamily="18" charset="0"/>
              <a:ea typeface="Times New Roman" panose="02020603050405020304" pitchFamily="18" charset="0"/>
            </a:endParaRPr>
          </a:p>
          <a:p>
            <a:pPr marL="914400">
              <a:lnSpc>
                <a:spcPct val="150000"/>
              </a:lnSpc>
            </a:pPr>
            <a:endParaRPr lang="en-US" dirty="0">
              <a:effectLst/>
              <a:latin typeface="Times New Roman" panose="02020603050405020304" pitchFamily="18" charset="0"/>
              <a:ea typeface="Times New Roman" panose="02020603050405020304" pitchFamily="18" charset="0"/>
            </a:endParaRPr>
          </a:p>
          <a:p>
            <a:pPr marL="914400">
              <a:lnSpc>
                <a:spcPct val="150000"/>
              </a:lnSpc>
            </a:pPr>
            <a:endParaRPr lang="en-US" dirty="0">
              <a:latin typeface="Times New Roman" panose="02020603050405020304" pitchFamily="18" charset="0"/>
              <a:ea typeface="Times New Roman" panose="02020603050405020304" pitchFamily="18" charset="0"/>
            </a:endParaRPr>
          </a:p>
          <a:p>
            <a:pPr marL="914400">
              <a:lnSpc>
                <a:spcPct val="150000"/>
              </a:lnSpc>
            </a:pPr>
            <a:endParaRPr lang="en-US" dirty="0">
              <a:effectLst/>
              <a:latin typeface="Times New Roman" panose="02020603050405020304" pitchFamily="18" charset="0"/>
              <a:ea typeface="Times New Roman" panose="02020603050405020304" pitchFamily="18" charset="0"/>
            </a:endParaRPr>
          </a:p>
          <a:p>
            <a:pPr marL="914400">
              <a:lnSpc>
                <a:spcPct val="150000"/>
              </a:lnSpc>
            </a:pPr>
            <a:endParaRPr lang="en-IN" dirty="0">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2003179578"/>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EFFE149-35B6-52A3-E6C2-0E4F5C845470}"/>
              </a:ext>
            </a:extLst>
          </p:cNvPr>
          <p:cNvSpPr txBox="1"/>
          <p:nvPr/>
        </p:nvSpPr>
        <p:spPr>
          <a:xfrm>
            <a:off x="878541" y="0"/>
            <a:ext cx="10434917" cy="6370975"/>
          </a:xfrm>
          <a:prstGeom prst="rect">
            <a:avLst/>
          </a:prstGeom>
          <a:noFill/>
        </p:spPr>
        <p:txBody>
          <a:bodyPr wrap="square">
            <a:spAutoFit/>
          </a:bodyPr>
          <a:lstStyle/>
          <a:p>
            <a:pPr algn="ctr"/>
            <a:endParaRPr lang="en-IN" sz="3200" b="1" u="sng" dirty="0">
              <a:latin typeface="Times New Roman" panose="02020603050405020304" pitchFamily="18" charset="0"/>
              <a:cs typeface="Times New Roman" panose="02020603050405020304" pitchFamily="18" charset="0"/>
            </a:endParaRPr>
          </a:p>
          <a:p>
            <a:pPr algn="ctr"/>
            <a:r>
              <a:rPr lang="en-IN" sz="3200" b="1" u="sng" dirty="0">
                <a:latin typeface="Times New Roman" panose="02020603050405020304" pitchFamily="18" charset="0"/>
                <a:cs typeface="Times New Roman" panose="02020603050405020304" pitchFamily="18" charset="0"/>
              </a:rPr>
              <a:t>FUNCTIONAL REQUIREMENTS:</a:t>
            </a:r>
          </a:p>
          <a:p>
            <a:pPr algn="ctr"/>
            <a:endParaRPr lang="en-IN" sz="3200" b="1" u="sng" dirty="0">
              <a:latin typeface="Times New Roman" panose="02020603050405020304" pitchFamily="18" charset="0"/>
              <a:cs typeface="Times New Roman" panose="02020603050405020304" pitchFamily="18" charset="0"/>
            </a:endParaRPr>
          </a:p>
          <a:p>
            <a:pPr algn="just">
              <a:lnSpc>
                <a:spcPct val="150000"/>
              </a:lnSpc>
            </a:pPr>
            <a:r>
              <a:rPr lang="en-US" sz="2000" b="1" dirty="0">
                <a:effectLst/>
                <a:latin typeface="Times New Roman" panose="02020603050405020304" pitchFamily="18" charset="0"/>
                <a:ea typeface="Times New Roman" panose="02020603050405020304" pitchFamily="18" charset="0"/>
              </a:rPr>
              <a:t>Functional Requirements of Admin:</a:t>
            </a:r>
            <a:endParaRPr lang="en-IN" sz="20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Admin plays a major role in this project. </a:t>
            </a:r>
            <a:endParaRPr lang="en-IN" sz="20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Admin has the authority to manipulate the data in the database.</a:t>
            </a:r>
            <a:endParaRPr lang="en-IN" sz="20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Adding college information daily</a:t>
            </a:r>
            <a:endParaRPr lang="en-IN" sz="20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Updating the results and materials.</a:t>
            </a:r>
            <a:endParaRPr lang="en-IN" sz="2000" dirty="0">
              <a:effectLst/>
              <a:latin typeface="Times New Roman" panose="02020603050405020304" pitchFamily="18" charset="0"/>
              <a:ea typeface="Times New Roman" panose="02020603050405020304" pitchFamily="18" charset="0"/>
            </a:endParaRPr>
          </a:p>
          <a:p>
            <a:pPr algn="just">
              <a:lnSpc>
                <a:spcPct val="150000"/>
              </a:lnSpc>
            </a:pPr>
            <a:r>
              <a:rPr lang="en-US" sz="2000" b="1" dirty="0">
                <a:effectLst/>
                <a:latin typeface="Times New Roman" panose="02020603050405020304" pitchFamily="18" charset="0"/>
                <a:ea typeface="Times New Roman" panose="02020603050405020304" pitchFamily="18" charset="0"/>
              </a:rPr>
              <a:t>Functional Requirements of User:</a:t>
            </a:r>
            <a:endParaRPr lang="en-IN" sz="20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The user will be able to ask queries regarding the colleges he/she wants to know.</a:t>
            </a:r>
            <a:endParaRPr lang="en-IN" sz="2000" dirty="0">
              <a:effectLst/>
              <a:latin typeface="Times New Roman" panose="02020603050405020304" pitchFamily="18" charset="0"/>
              <a:ea typeface="Times New Roman" panose="02020603050405020304" pitchFamily="18" charset="0"/>
            </a:endParaRPr>
          </a:p>
          <a:p>
            <a:pPr marL="342900" lvl="0" indent="-342900" algn="just">
              <a:lnSpc>
                <a:spcPct val="150000"/>
              </a:lnSpc>
              <a:buFont typeface="Symbol" panose="05050102010706020507" pitchFamily="18" charset="2"/>
              <a:buChar char=""/>
            </a:pPr>
            <a:r>
              <a:rPr lang="en-US" sz="2000" dirty="0">
                <a:effectLst/>
                <a:latin typeface="Times New Roman" panose="02020603050405020304" pitchFamily="18" charset="0"/>
                <a:ea typeface="Times New Roman" panose="02020603050405020304" pitchFamily="18" charset="0"/>
              </a:rPr>
              <a:t>The user will be answered to his/her queries within no time.</a:t>
            </a:r>
            <a:endParaRPr lang="en-IN" sz="2000" dirty="0">
              <a:effectLst/>
              <a:latin typeface="Times New Roman" panose="02020603050405020304" pitchFamily="18" charset="0"/>
              <a:ea typeface="Times New Roman" panose="02020603050405020304" pitchFamily="18" charset="0"/>
            </a:endParaRPr>
          </a:p>
          <a:p>
            <a:endParaRPr lang="en-IN" sz="2000" b="1" u="sng" dirty="0">
              <a:latin typeface="Times New Roman" panose="02020603050405020304" pitchFamily="18" charset="0"/>
              <a:cs typeface="Times New Roman" panose="02020603050405020304" pitchFamily="18" charset="0"/>
            </a:endParaRPr>
          </a:p>
          <a:p>
            <a:pPr algn="ctr"/>
            <a:endParaRPr lang="en-IN" sz="2000" b="1" u="sng" dirty="0">
              <a:latin typeface="Times New Roman" panose="02020603050405020304" pitchFamily="18" charset="0"/>
              <a:cs typeface="Times New Roman" panose="02020603050405020304" pitchFamily="18" charset="0"/>
            </a:endParaRPr>
          </a:p>
          <a:p>
            <a:endParaRPr lang="en-IN"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69582775"/>
      </p:ext>
    </p:extLst>
  </p:cSld>
  <p:clrMapOvr>
    <a:masterClrMapping/>
  </p:clrMapOvr>
  <p:transition spd="slow">
    <p:wipe/>
  </p:transition>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F496CB"/>
      </a:accent1>
      <a:accent2>
        <a:srgbClr val="BC356F"/>
      </a:accent2>
      <a:accent3>
        <a:srgbClr val="E65331"/>
      </a:accent3>
      <a:accent4>
        <a:srgbClr val="F27E19"/>
      </a:accent4>
      <a:accent5>
        <a:srgbClr val="F2AC19"/>
      </a:accent5>
      <a:accent6>
        <a:srgbClr val="BC80E0"/>
      </a:accent6>
      <a:hlink>
        <a:srgbClr val="EF5285"/>
      </a:hlink>
      <a:folHlink>
        <a:srgbClr val="F77F90"/>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23659B44-6E34-4CE8-8F0D-387DA7996826}"/>
    </a:ext>
  </a:extLst>
</a:theme>
</file>

<file path=docProps/app.xml><?xml version="1.0" encoding="utf-8"?>
<Properties xmlns="http://schemas.openxmlformats.org/officeDocument/2006/extended-properties" xmlns:vt="http://schemas.openxmlformats.org/officeDocument/2006/docPropsVTypes">
  <Template>Facet</Template>
  <TotalTime>9655</TotalTime>
  <Words>673</Words>
  <Application>Microsoft Office PowerPoint</Application>
  <PresentationFormat>Widescreen</PresentationFormat>
  <Paragraphs>97</Paragraphs>
  <Slides>18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Arial</vt:lpstr>
      <vt:lpstr>Arial Black</vt:lpstr>
      <vt:lpstr>Calibri</vt:lpstr>
      <vt:lpstr>Symbol</vt:lpstr>
      <vt:lpstr>Times New Roman</vt:lpstr>
      <vt:lpstr>Trebuchet MS</vt:lpstr>
      <vt:lpstr>Wingdings</vt:lpstr>
      <vt:lpstr>Wingdings 3</vt:lpstr>
      <vt:lpstr>Facet</vt:lpstr>
      <vt:lpstr>PowerPoint Presentation</vt:lpstr>
      <vt:lpstr>PowerPoint Presentation</vt:lpstr>
      <vt:lpstr>TABLE OF CONTENTS:</vt:lpstr>
      <vt:lpstr>INTRODUCTION:</vt:lpstr>
      <vt:lpstr>PowerPoint Presentation</vt:lpstr>
      <vt:lpstr>PowerPoint Presentation</vt:lpstr>
      <vt:lpstr>PROPOSED SYSTEM:</vt:lpstr>
      <vt:lpstr>OPERATING ENVIRONMENT: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 AND FUTURE SCOPE: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AI-CHATBOT SYSTEM</dc:title>
  <dc:creator>NIDHI SHREE SHESHA</dc:creator>
  <cp:lastModifiedBy>NIDHI SHREE SHESHA</cp:lastModifiedBy>
  <cp:revision>18</cp:revision>
  <dcterms:created xsi:type="dcterms:W3CDTF">2022-11-25T11:19:18Z</dcterms:created>
  <dcterms:modified xsi:type="dcterms:W3CDTF">2023-02-17T16:41:16Z</dcterms:modified>
</cp:coreProperties>
</file>

<file path=docProps/thumbnail.jpeg>
</file>